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0" r:id="rId1"/>
    <p:sldMasterId id="2147483784" r:id="rId2"/>
    <p:sldMasterId id="2147483808" r:id="rId3"/>
    <p:sldMasterId id="2147483832" r:id="rId4"/>
    <p:sldMasterId id="2147483844" r:id="rId5"/>
    <p:sldMasterId id="2147483856" r:id="rId6"/>
    <p:sldMasterId id="2147483868" r:id="rId7"/>
  </p:sldMasterIdLst>
  <p:notesMasterIdLst>
    <p:notesMasterId r:id="rId49"/>
  </p:notesMasterIdLst>
  <p:handoutMasterIdLst>
    <p:handoutMasterId r:id="rId50"/>
  </p:handoutMasterIdLst>
  <p:sldIdLst>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6" r:id="rId26"/>
    <p:sldId id="267" r:id="rId27"/>
    <p:sldId id="268" r:id="rId28"/>
    <p:sldId id="365" r:id="rId29"/>
    <p:sldId id="366" r:id="rId30"/>
    <p:sldId id="367" r:id="rId31"/>
    <p:sldId id="375" r:id="rId32"/>
    <p:sldId id="368" r:id="rId33"/>
    <p:sldId id="376" r:id="rId34"/>
    <p:sldId id="372" r:id="rId35"/>
    <p:sldId id="379" r:id="rId36"/>
    <p:sldId id="380" r:id="rId37"/>
    <p:sldId id="383" r:id="rId38"/>
    <p:sldId id="381" r:id="rId39"/>
    <p:sldId id="373" r:id="rId40"/>
    <p:sldId id="382" r:id="rId41"/>
    <p:sldId id="385" r:id="rId42"/>
    <p:sldId id="386" r:id="rId43"/>
    <p:sldId id="363" r:id="rId44"/>
    <p:sldId id="407" r:id="rId45"/>
    <p:sldId id="369" r:id="rId46"/>
    <p:sldId id="370" r:id="rId47"/>
    <p:sldId id="371"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387"/>
          </p14:sldIdLst>
        </p14:section>
        <p14:section name="Intro" id="{72F649E6-57AE-6947-B097-12071DA503CC}">
          <p14:sldIdLst>
            <p14:sldId id="388"/>
          </p14:sldIdLst>
        </p14:section>
        <p14:section name="Team" id="{6713544B-1DDD-704E-BC91-9991C22143A4}">
          <p14:sldIdLst>
            <p14:sldId id="389"/>
            <p14:sldId id="390"/>
          </p14:sldIdLst>
        </p14:section>
        <p14:section name="Project" id="{CF6E4796-9B72-A044-997B-7AFAEDBD536D}">
          <p14:sldIdLst>
            <p14:sldId id="391"/>
            <p14:sldId id="392"/>
            <p14:sldId id="393"/>
            <p14:sldId id="394"/>
            <p14:sldId id="395"/>
          </p14:sldIdLst>
        </p14:section>
        <p14:section name="Progress" id="{481F4E4C-C6AE-A041-B893-86232C9EB660}">
          <p14:sldIdLst>
            <p14:sldId id="396"/>
            <p14:sldId id="397"/>
            <p14:sldId id="398"/>
          </p14:sldIdLst>
        </p14:section>
        <p14:section name="Approach" id="{DC510BE1-77B9-534F-BA6B-EE21526E8897}">
          <p14:sldIdLst>
            <p14:sldId id="399"/>
            <p14:sldId id="400"/>
            <p14:sldId id="401"/>
            <p14:sldId id="402"/>
            <p14:sldId id="403"/>
            <p14:sldId id="404"/>
            <p14:sldId id="406"/>
            <p14:sldId id="267"/>
            <p14:sldId id="268"/>
            <p14:sldId id="365"/>
            <p14:sldId id="366"/>
            <p14:sldId id="367"/>
            <p14:sldId id="375"/>
            <p14:sldId id="368"/>
            <p14:sldId id="376"/>
            <p14:sldId id="372"/>
            <p14:sldId id="379"/>
            <p14:sldId id="380"/>
            <p14:sldId id="383"/>
            <p14:sldId id="381"/>
            <p14:sldId id="373"/>
          </p14:sldIdLst>
        </p14:section>
        <p14:section name="Lessons" id="{67F6F4B2-873B-FD4E-917B-DC561BF181EE}">
          <p14:sldIdLst/>
        </p14:section>
        <p14:section name="Roadmap" id="{81AC7E30-41FA-BB4C-8437-004F340796DB}">
          <p14:sldIdLst>
            <p14:sldId id="382"/>
            <p14:sldId id="385"/>
            <p14:sldId id="386"/>
          </p14:sldIdLst>
        </p14:section>
        <p14:section name="Backup" id="{AB47F29E-45A7-1247-975D-66DE5DEC50A9}">
          <p14:sldIdLst>
            <p14:sldId id="363"/>
            <p14:sldId id="407"/>
            <p14:sldId id="369"/>
            <p14:sldId id="370"/>
            <p14:sldId id="3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4" autoAdjust="0"/>
    <p:restoredTop sz="95027" autoAdjust="0"/>
  </p:normalViewPr>
  <p:slideViewPr>
    <p:cSldViewPr>
      <p:cViewPr>
        <p:scale>
          <a:sx n="72" d="100"/>
          <a:sy n="72" d="100"/>
        </p:scale>
        <p:origin x="-10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8.2311432382427604E-3"/>
          <c:y val="1.0647736611886E-2"/>
          <c:w val="0.96655877543995505"/>
          <c:h val="0.76966235152809304"/>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c:v>
                </c:pt>
                <c:pt idx="1">
                  <c:v>3</c:v>
                </c:pt>
                <c:pt idx="2">
                  <c:v>5</c:v>
                </c:pt>
                <c:pt idx="3">
                  <c:v>9</c:v>
                </c:pt>
                <c:pt idx="4">
                  <c:v>13</c:v>
                </c:pt>
                <c:pt idx="5">
                  <c:v>14</c:v>
                </c:pt>
                <c:pt idx="6">
                  <c:v>15</c:v>
                </c:pt>
                <c:pt idx="7">
                  <c:v>17</c:v>
                </c:pt>
                <c:pt idx="8">
                  <c:v>19</c:v>
                </c:pt>
                <c:pt idx="9">
                  <c:v>23</c:v>
                </c:pt>
                <c:pt idx="10">
                  <c:v>25</c:v>
                </c:pt>
                <c:pt idx="11">
                  <c:v>25</c:v>
                </c:pt>
                <c:pt idx="12">
                  <c:v>25</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c:v>
                </c:pt>
                <c:pt idx="1">
                  <c:v>3</c:v>
                </c:pt>
                <c:pt idx="2">
                  <c:v>5</c:v>
                </c:pt>
                <c:pt idx="3">
                  <c:v>7</c:v>
                </c:pt>
                <c:pt idx="4">
                  <c:v>10</c:v>
                </c:pt>
                <c:pt idx="5">
                  <c:v>13</c:v>
                </c:pt>
                <c:pt idx="6">
                  <c:v>14</c:v>
                </c:pt>
                <c:pt idx="7">
                  <c:v>16</c:v>
                </c:pt>
                <c:pt idx="8">
                  <c:v>19</c:v>
                </c:pt>
                <c:pt idx="9">
                  <c:v>20</c:v>
                </c:pt>
                <c:pt idx="10">
                  <c:v>21</c:v>
                </c:pt>
                <c:pt idx="11">
                  <c:v>22</c:v>
                </c:pt>
                <c:pt idx="12">
                  <c:v>24</c:v>
                </c:pt>
              </c:numCache>
            </c:numRef>
          </c:val>
          <c:smooth val="0"/>
        </c:ser>
        <c:dLbls>
          <c:showLegendKey val="0"/>
          <c:showVal val="0"/>
          <c:showCatName val="0"/>
          <c:showSerName val="0"/>
          <c:showPercent val="0"/>
          <c:showBubbleSize val="0"/>
        </c:dLbls>
        <c:marker val="1"/>
        <c:smooth val="0"/>
        <c:axId val="89743360"/>
        <c:axId val="89744896"/>
      </c:lineChart>
      <c:catAx>
        <c:axId val="89743360"/>
        <c:scaling>
          <c:orientation val="minMax"/>
        </c:scaling>
        <c:delete val="1"/>
        <c:axPos val="b"/>
        <c:majorTickMark val="none"/>
        <c:minorTickMark val="none"/>
        <c:tickLblPos val="nextTo"/>
        <c:crossAx val="89744896"/>
        <c:crosses val="autoZero"/>
        <c:auto val="1"/>
        <c:lblAlgn val="ctr"/>
        <c:lblOffset val="100"/>
        <c:noMultiLvlLbl val="0"/>
      </c:catAx>
      <c:valAx>
        <c:axId val="89744896"/>
        <c:scaling>
          <c:orientation val="minMax"/>
        </c:scaling>
        <c:delete val="1"/>
        <c:axPos val="l"/>
        <c:numFmt formatCode="General" sourceLinked="1"/>
        <c:majorTickMark val="none"/>
        <c:minorTickMark val="none"/>
        <c:tickLblPos val="nextTo"/>
        <c:crossAx val="89743360"/>
        <c:crosses val="autoZero"/>
        <c:crossBetween val="between"/>
      </c:valAx>
    </c:plotArea>
    <c:legend>
      <c:legendPos val="b"/>
      <c:layout>
        <c:manualLayout>
          <c:xMode val="edge"/>
          <c:yMode val="edge"/>
          <c:x val="3.23974944308432E-2"/>
          <c:y val="0.210057206432155"/>
          <c:w val="0.33296719160104998"/>
          <c:h val="7.8404510876818406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145.97999999999999</c:v>
                </c:pt>
                <c:pt idx="2">
                  <c:v>121.65</c:v>
                </c:pt>
                <c:pt idx="3">
                  <c:v>97.32</c:v>
                </c:pt>
                <c:pt idx="4">
                  <c:v>72.989999999999995</c:v>
                </c:pt>
                <c:pt idx="5">
                  <c:v>48.66</c:v>
                </c:pt>
                <c:pt idx="6">
                  <c:v>14.33</c:v>
                </c:pt>
                <c:pt idx="7">
                  <c:v>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152.58000000000001</c:v>
                </c:pt>
                <c:pt idx="2">
                  <c:v>150.25</c:v>
                </c:pt>
                <c:pt idx="3" formatCode="#,##0.00">
                  <c:v>135.75</c:v>
                </c:pt>
                <c:pt idx="4" formatCode="#,##0.00">
                  <c:v>82</c:v>
                </c:pt>
                <c:pt idx="5">
                  <c:v>82</c:v>
                </c:pt>
                <c:pt idx="6">
                  <c:v>72</c:v>
                </c:pt>
                <c:pt idx="7" formatCode="#,##0.00">
                  <c:v>0</c:v>
                </c:pt>
              </c:numCache>
            </c:numRef>
          </c:val>
          <c:smooth val="0"/>
        </c:ser>
        <c:dLbls>
          <c:showLegendKey val="0"/>
          <c:showVal val="0"/>
          <c:showCatName val="0"/>
          <c:showSerName val="0"/>
          <c:showPercent val="0"/>
          <c:showBubbleSize val="0"/>
        </c:dLbls>
        <c:marker val="1"/>
        <c:smooth val="0"/>
        <c:axId val="86456576"/>
        <c:axId val="86462464"/>
      </c:lineChart>
      <c:catAx>
        <c:axId val="86456576"/>
        <c:scaling>
          <c:orientation val="minMax"/>
        </c:scaling>
        <c:delete val="0"/>
        <c:axPos val="b"/>
        <c:numFmt formatCode="General" sourceLinked="1"/>
        <c:majorTickMark val="none"/>
        <c:minorTickMark val="none"/>
        <c:tickLblPos val="nextTo"/>
        <c:crossAx val="86462464"/>
        <c:crosses val="autoZero"/>
        <c:auto val="1"/>
        <c:lblAlgn val="ctr"/>
        <c:lblOffset val="100"/>
        <c:noMultiLvlLbl val="0"/>
      </c:catAx>
      <c:valAx>
        <c:axId val="86462464"/>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86456576"/>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80EC-29E9-1C4A-B976-A5AD1CB9EE76}" type="doc">
      <dgm:prSet loTypeId="urn:microsoft.com/office/officeart/2005/8/layout/hierarchy6" loCatId="" qsTypeId="urn:microsoft.com/office/officeart/2005/8/quickstyle/simple2" qsCatId="simple" csTypeId="urn:microsoft.com/office/officeart/2005/8/colors/accent0_2" csCatId="mainScheme" phldr="1"/>
      <dgm:spPr/>
      <dgm:t>
        <a:bodyPr/>
        <a:lstStyle/>
        <a:p>
          <a:endParaRPr lang="en-US"/>
        </a:p>
      </dgm:t>
    </dgm:pt>
    <dgm:pt modelId="{D747CDD5-3E83-CC48-843F-C9DE08C728BE}">
      <dgm:prSet phldrT="[Text]" custT="1"/>
      <dgm:spPr>
        <a:solidFill>
          <a:srgbClr val="84C50F"/>
        </a:solidFill>
      </dgm:spPr>
      <dgm:t>
        <a:bodyPr/>
        <a:lstStyle/>
        <a:p>
          <a:r>
            <a:rPr lang="en-US" sz="1800" dirty="0" smtClean="0"/>
            <a:t>Scalability</a:t>
          </a:r>
          <a:endParaRPr lang="en-US" sz="1800" dirty="0"/>
        </a:p>
      </dgm:t>
    </dgm:pt>
    <dgm:pt modelId="{1FA9629D-10BC-AB43-86D0-6B717AB119E2}" type="parTrans" cxnId="{62B19248-AF2F-3B41-A3AB-4C2076917089}">
      <dgm:prSet/>
      <dgm:spPr/>
      <dgm:t>
        <a:bodyPr/>
        <a:lstStyle/>
        <a:p>
          <a:endParaRPr lang="en-US"/>
        </a:p>
      </dgm:t>
    </dgm:pt>
    <dgm:pt modelId="{48652192-6690-8043-9DB9-AC2453271AE3}" type="sibTrans" cxnId="{62B19248-AF2F-3B41-A3AB-4C2076917089}">
      <dgm:prSet/>
      <dgm:spPr/>
      <dgm:t>
        <a:bodyPr/>
        <a:lstStyle/>
        <a:p>
          <a:endParaRPr lang="en-US"/>
        </a:p>
      </dgm:t>
    </dgm:pt>
    <dgm:pt modelId="{EEBE5718-70FB-1341-80AF-24191E136520}">
      <dgm:prSet phldrT="[Text]"/>
      <dgm:spPr>
        <a:solidFill>
          <a:srgbClr val="84C50F"/>
        </a:solidFill>
      </dgm:spPr>
      <dgm:t>
        <a:bodyPr/>
        <a:lstStyle/>
        <a:p>
          <a:r>
            <a:rPr lang="en-US" dirty="0" smtClean="0"/>
            <a:t>Use Asynchronous Connectors</a:t>
          </a:r>
          <a:endParaRPr lang="en-US" dirty="0"/>
        </a:p>
      </dgm:t>
    </dgm:pt>
    <dgm:pt modelId="{CCCD1C89-5B4E-2844-94B2-27ABC3510880}" type="parTrans" cxnId="{487913B0-5BE5-6E4E-B312-8F9CA3B5479E}">
      <dgm:prSet/>
      <dgm:spPr/>
      <dgm:t>
        <a:bodyPr/>
        <a:lstStyle/>
        <a:p>
          <a:endParaRPr lang="en-US"/>
        </a:p>
      </dgm:t>
    </dgm:pt>
    <dgm:pt modelId="{0B44992B-33CC-A94D-8FE0-10B42F0EF0F7}" type="sibTrans" cxnId="{487913B0-5BE5-6E4E-B312-8F9CA3B5479E}">
      <dgm:prSet/>
      <dgm:spPr/>
      <dgm:t>
        <a:bodyPr/>
        <a:lstStyle/>
        <a:p>
          <a:endParaRPr lang="en-US"/>
        </a:p>
      </dgm:t>
    </dgm:pt>
    <dgm:pt modelId="{B45873C7-0442-4B45-A73F-262BA7E159C1}">
      <dgm:prSet phldrT="[Text]"/>
      <dgm:spPr/>
      <dgm:t>
        <a:bodyPr/>
        <a:lstStyle/>
        <a:p>
          <a:r>
            <a:rPr lang="en-US" dirty="0" smtClean="0"/>
            <a:t>Avoid Distributed Transactions</a:t>
          </a:r>
          <a:endParaRPr lang="en-US" dirty="0"/>
        </a:p>
      </dgm:t>
    </dgm:pt>
    <dgm:pt modelId="{35BECC1E-BA53-094A-ADCB-01472506D80B}" type="parTrans" cxnId="{7FCC8839-F2CA-C44C-B5F4-6772761CA388}">
      <dgm:prSet/>
      <dgm:spPr/>
      <dgm:t>
        <a:bodyPr/>
        <a:lstStyle/>
        <a:p>
          <a:endParaRPr lang="en-US"/>
        </a:p>
      </dgm:t>
    </dgm:pt>
    <dgm:pt modelId="{5A381308-AA5D-BD48-A251-E4D7747195CA}" type="sibTrans" cxnId="{7FCC8839-F2CA-C44C-B5F4-6772761CA388}">
      <dgm:prSet/>
      <dgm:spPr/>
      <dgm:t>
        <a:bodyPr/>
        <a:lstStyle/>
        <a:p>
          <a:endParaRPr lang="en-US"/>
        </a:p>
      </dgm:t>
    </dgm:pt>
    <dgm:pt modelId="{E762A1CE-0A45-294F-AC44-13BD143C4FCF}">
      <dgm:prSet phldrT="[Text]"/>
      <dgm:spPr/>
      <dgm:t>
        <a:bodyPr/>
        <a:lstStyle/>
        <a:p>
          <a:r>
            <a:rPr lang="en-US" dirty="0" smtClean="0"/>
            <a:t>Small Unit of Work</a:t>
          </a:r>
          <a:endParaRPr lang="en-US" dirty="0"/>
        </a:p>
      </dgm:t>
    </dgm:pt>
    <dgm:pt modelId="{4F40E8FD-441B-064A-AC14-5E83966D5C87}" type="parTrans" cxnId="{39E212CA-DFC2-2E4C-ADDB-2E6F9C0E00D6}">
      <dgm:prSet/>
      <dgm:spPr/>
      <dgm:t>
        <a:bodyPr/>
        <a:lstStyle/>
        <a:p>
          <a:endParaRPr lang="en-US"/>
        </a:p>
      </dgm:t>
    </dgm:pt>
    <dgm:pt modelId="{A08FBD52-3C24-1B4D-BDB9-BF0998D6EACA}" type="sibTrans" cxnId="{39E212CA-DFC2-2E4C-ADDB-2E6F9C0E00D6}">
      <dgm:prSet/>
      <dgm:spPr/>
      <dgm:t>
        <a:bodyPr/>
        <a:lstStyle/>
        <a:p>
          <a:endParaRPr lang="en-US"/>
        </a:p>
      </dgm:t>
    </dgm:pt>
    <dgm:pt modelId="{EF9072E7-BF89-E24B-9227-D0F617CAF2C1}">
      <dgm:prSet phldrT="[Text]"/>
      <dgm:spPr/>
      <dgm:t>
        <a:bodyPr/>
        <a:lstStyle/>
        <a:p>
          <a:r>
            <a:rPr lang="en-US" dirty="0" smtClean="0"/>
            <a:t>Redundant Hosting</a:t>
          </a:r>
          <a:endParaRPr lang="en-US" dirty="0"/>
        </a:p>
      </dgm:t>
    </dgm:pt>
    <dgm:pt modelId="{15B7CF97-1A1C-1E41-BC00-C6FB00FF1B80}" type="parTrans" cxnId="{3DF0784F-AC04-524B-BE8A-410A378F67A9}">
      <dgm:prSet/>
      <dgm:spPr/>
      <dgm:t>
        <a:bodyPr/>
        <a:lstStyle/>
        <a:p>
          <a:endParaRPr lang="en-US"/>
        </a:p>
      </dgm:t>
    </dgm:pt>
    <dgm:pt modelId="{72C137FB-88FA-BA41-A36E-7999491F3D51}" type="sibTrans" cxnId="{3DF0784F-AC04-524B-BE8A-410A378F67A9}">
      <dgm:prSet/>
      <dgm:spPr/>
      <dgm:t>
        <a:bodyPr/>
        <a:lstStyle/>
        <a:p>
          <a:endParaRPr lang="en-US"/>
        </a:p>
      </dgm:t>
    </dgm:pt>
    <dgm:pt modelId="{DF0306F9-FB70-1540-AD1B-5B541D8577BE}">
      <dgm:prSet phldrT="[Text]"/>
      <dgm:spPr>
        <a:solidFill>
          <a:srgbClr val="84C50F"/>
        </a:solidFill>
      </dgm:spPr>
      <dgm:t>
        <a:bodyPr/>
        <a:lstStyle/>
        <a:p>
          <a:r>
            <a:rPr lang="en-US" dirty="0" smtClean="0"/>
            <a:t>System Throughput</a:t>
          </a:r>
          <a:endParaRPr lang="en-US" dirty="0"/>
        </a:p>
      </dgm:t>
    </dgm:pt>
    <dgm:pt modelId="{214DB675-51A0-A047-BBFB-75BB46E3D47C}" type="parTrans" cxnId="{B8C0CEC7-0C8B-4244-BE52-F1D8518F356C}">
      <dgm:prSet/>
      <dgm:spPr/>
      <dgm:t>
        <a:bodyPr/>
        <a:lstStyle/>
        <a:p>
          <a:endParaRPr lang="en-US"/>
        </a:p>
      </dgm:t>
    </dgm:pt>
    <dgm:pt modelId="{754541F0-0720-A64F-BAD2-3F206A3AB746}" type="sibTrans" cxnId="{B8C0CEC7-0C8B-4244-BE52-F1D8518F356C}">
      <dgm:prSet/>
      <dgm:spPr/>
      <dgm:t>
        <a:bodyPr/>
        <a:lstStyle/>
        <a:p>
          <a:endParaRPr lang="en-US"/>
        </a:p>
      </dgm:t>
    </dgm:pt>
    <dgm:pt modelId="{EB544FC8-6A2B-E34F-8120-7E7CF02E31D9}" type="pres">
      <dgm:prSet presAssocID="{AADF80EC-29E9-1C4A-B976-A5AD1CB9EE76}" presName="mainComposite" presStyleCnt="0">
        <dgm:presLayoutVars>
          <dgm:chPref val="1"/>
          <dgm:dir/>
          <dgm:animOne val="branch"/>
          <dgm:animLvl val="lvl"/>
          <dgm:resizeHandles val="exact"/>
        </dgm:presLayoutVars>
      </dgm:prSet>
      <dgm:spPr/>
      <dgm:t>
        <a:bodyPr/>
        <a:lstStyle/>
        <a:p>
          <a:endParaRPr lang="en-US"/>
        </a:p>
      </dgm:t>
    </dgm:pt>
    <dgm:pt modelId="{5CE13A70-CA9B-4541-AFE5-4EF7A98948C0}" type="pres">
      <dgm:prSet presAssocID="{AADF80EC-29E9-1C4A-B976-A5AD1CB9EE76}" presName="hierFlow" presStyleCnt="0"/>
      <dgm:spPr/>
    </dgm:pt>
    <dgm:pt modelId="{172D1C71-E405-E547-ABC7-514FB94E27D5}" type="pres">
      <dgm:prSet presAssocID="{AADF80EC-29E9-1C4A-B976-A5AD1CB9EE76}" presName="hierChild1" presStyleCnt="0">
        <dgm:presLayoutVars>
          <dgm:chPref val="1"/>
          <dgm:animOne val="branch"/>
          <dgm:animLvl val="lvl"/>
        </dgm:presLayoutVars>
      </dgm:prSet>
      <dgm:spPr/>
    </dgm:pt>
    <dgm:pt modelId="{45DBF5A4-A34D-2B47-9A26-F1A6A9CEBA8E}" type="pres">
      <dgm:prSet presAssocID="{D747CDD5-3E83-CC48-843F-C9DE08C728BE}" presName="Name14" presStyleCnt="0"/>
      <dgm:spPr/>
    </dgm:pt>
    <dgm:pt modelId="{392A4A01-9456-3842-9C37-B4BB8C701213}" type="pres">
      <dgm:prSet presAssocID="{D747CDD5-3E83-CC48-843F-C9DE08C728BE}" presName="level1Shape" presStyleLbl="node0" presStyleIdx="0" presStyleCnt="1" custScaleX="170798" custLinFactNeighborX="48538" custLinFactNeighborY="-28672">
        <dgm:presLayoutVars>
          <dgm:chPref val="3"/>
        </dgm:presLayoutVars>
      </dgm:prSet>
      <dgm:spPr/>
      <dgm:t>
        <a:bodyPr/>
        <a:lstStyle/>
        <a:p>
          <a:endParaRPr lang="en-US"/>
        </a:p>
      </dgm:t>
    </dgm:pt>
    <dgm:pt modelId="{B5EEE142-14F2-5342-A424-B5C245CA66CE}" type="pres">
      <dgm:prSet presAssocID="{D747CDD5-3E83-CC48-843F-C9DE08C728BE}" presName="hierChild2" presStyleCnt="0"/>
      <dgm:spPr/>
    </dgm:pt>
    <dgm:pt modelId="{95EF23D4-9BA7-AA4C-B631-3F6AB7E35210}" type="pres">
      <dgm:prSet presAssocID="{CCCD1C89-5B4E-2844-94B2-27ABC3510880}" presName="Name19" presStyleLbl="parChTrans1D2" presStyleIdx="0" presStyleCnt="4"/>
      <dgm:spPr/>
      <dgm:t>
        <a:bodyPr/>
        <a:lstStyle/>
        <a:p>
          <a:endParaRPr lang="en-US"/>
        </a:p>
      </dgm:t>
    </dgm:pt>
    <dgm:pt modelId="{A9238A2A-191F-D74C-A4DC-11299F98B7CA}" type="pres">
      <dgm:prSet presAssocID="{EEBE5718-70FB-1341-80AF-24191E136520}" presName="Name21" presStyleCnt="0"/>
      <dgm:spPr/>
    </dgm:pt>
    <dgm:pt modelId="{11FFED36-E063-D14E-A2B1-A8C6ECE69A32}" type="pres">
      <dgm:prSet presAssocID="{EEBE5718-70FB-1341-80AF-24191E136520}" presName="level2Shape" presStyleLbl="node2" presStyleIdx="0" presStyleCnt="4" custScaleX="150838"/>
      <dgm:spPr/>
      <dgm:t>
        <a:bodyPr/>
        <a:lstStyle/>
        <a:p>
          <a:endParaRPr lang="en-US"/>
        </a:p>
      </dgm:t>
    </dgm:pt>
    <dgm:pt modelId="{7324D4A2-40B2-544F-BD61-7F04E25A05D3}" type="pres">
      <dgm:prSet presAssocID="{EEBE5718-70FB-1341-80AF-24191E136520}" presName="hierChild3" presStyleCnt="0"/>
      <dgm:spPr/>
    </dgm:pt>
    <dgm:pt modelId="{6DB7D7B5-64F7-184F-A635-50B1C4947D39}" type="pres">
      <dgm:prSet presAssocID="{214DB675-51A0-A047-BBFB-75BB46E3D47C}" presName="Name19" presStyleLbl="parChTrans1D3" presStyleIdx="0" presStyleCnt="1"/>
      <dgm:spPr/>
      <dgm:t>
        <a:bodyPr/>
        <a:lstStyle/>
        <a:p>
          <a:endParaRPr lang="en-US"/>
        </a:p>
      </dgm:t>
    </dgm:pt>
    <dgm:pt modelId="{681DD61F-A194-7142-AE56-E5DE4EA49C98}" type="pres">
      <dgm:prSet presAssocID="{DF0306F9-FB70-1540-AD1B-5B541D8577BE}" presName="Name21" presStyleCnt="0"/>
      <dgm:spPr/>
    </dgm:pt>
    <dgm:pt modelId="{767772AB-3207-D541-B34F-437A549CB1CB}" type="pres">
      <dgm:prSet presAssocID="{DF0306F9-FB70-1540-AD1B-5B541D8577BE}" presName="level2Shape" presStyleLbl="node3" presStyleIdx="0" presStyleCnt="1"/>
      <dgm:spPr/>
      <dgm:t>
        <a:bodyPr/>
        <a:lstStyle/>
        <a:p>
          <a:endParaRPr lang="en-US"/>
        </a:p>
      </dgm:t>
    </dgm:pt>
    <dgm:pt modelId="{F0B0136F-A280-5D40-96E2-038326D7B7C4}" type="pres">
      <dgm:prSet presAssocID="{DF0306F9-FB70-1540-AD1B-5B541D8577BE}" presName="hierChild3" presStyleCnt="0"/>
      <dgm:spPr/>
    </dgm:pt>
    <dgm:pt modelId="{F343931B-9949-2C40-8A76-F52A62FDF593}" type="pres">
      <dgm:prSet presAssocID="{35BECC1E-BA53-094A-ADCB-01472506D80B}" presName="Name19" presStyleLbl="parChTrans1D2" presStyleIdx="1" presStyleCnt="4"/>
      <dgm:spPr/>
      <dgm:t>
        <a:bodyPr/>
        <a:lstStyle/>
        <a:p>
          <a:endParaRPr lang="en-US"/>
        </a:p>
      </dgm:t>
    </dgm:pt>
    <dgm:pt modelId="{3DE5AEB1-9960-F24C-A8DE-B9355FDDC4DA}" type="pres">
      <dgm:prSet presAssocID="{B45873C7-0442-4B45-A73F-262BA7E159C1}" presName="Name21" presStyleCnt="0"/>
      <dgm:spPr/>
    </dgm:pt>
    <dgm:pt modelId="{3E8E5D45-1A08-F040-814C-9229B42F3330}" type="pres">
      <dgm:prSet presAssocID="{B45873C7-0442-4B45-A73F-262BA7E159C1}" presName="level2Shape" presStyleLbl="node2" presStyleIdx="1" presStyleCnt="4" custScaleX="165151"/>
      <dgm:spPr/>
      <dgm:t>
        <a:bodyPr/>
        <a:lstStyle/>
        <a:p>
          <a:endParaRPr lang="en-US"/>
        </a:p>
      </dgm:t>
    </dgm:pt>
    <dgm:pt modelId="{113871B0-EB00-F444-8BF0-6615238C8E41}" type="pres">
      <dgm:prSet presAssocID="{B45873C7-0442-4B45-A73F-262BA7E159C1}" presName="hierChild3" presStyleCnt="0"/>
      <dgm:spPr/>
    </dgm:pt>
    <dgm:pt modelId="{FBD78BB4-7EF1-B84F-AC20-9518677EEF13}" type="pres">
      <dgm:prSet presAssocID="{4F40E8FD-441B-064A-AC14-5E83966D5C87}" presName="Name19" presStyleLbl="parChTrans1D2" presStyleIdx="2" presStyleCnt="4"/>
      <dgm:spPr/>
      <dgm:t>
        <a:bodyPr/>
        <a:lstStyle/>
        <a:p>
          <a:endParaRPr lang="en-US"/>
        </a:p>
      </dgm:t>
    </dgm:pt>
    <dgm:pt modelId="{23FA6D33-2C4A-3749-B366-637D8E155886}" type="pres">
      <dgm:prSet presAssocID="{E762A1CE-0A45-294F-AC44-13BD143C4FCF}" presName="Name21" presStyleCnt="0"/>
      <dgm:spPr/>
    </dgm:pt>
    <dgm:pt modelId="{55DDA608-2C26-4641-BFD6-C4571866C86D}" type="pres">
      <dgm:prSet presAssocID="{E762A1CE-0A45-294F-AC44-13BD143C4FCF}" presName="level2Shape" presStyleLbl="node2" presStyleIdx="2" presStyleCnt="4"/>
      <dgm:spPr/>
      <dgm:t>
        <a:bodyPr/>
        <a:lstStyle/>
        <a:p>
          <a:endParaRPr lang="en-US"/>
        </a:p>
      </dgm:t>
    </dgm:pt>
    <dgm:pt modelId="{70117643-272D-E747-AB1D-F82ED5DA7302}" type="pres">
      <dgm:prSet presAssocID="{E762A1CE-0A45-294F-AC44-13BD143C4FCF}" presName="hierChild3" presStyleCnt="0"/>
      <dgm:spPr/>
    </dgm:pt>
    <dgm:pt modelId="{A77A6C8D-DC0F-2144-8A3A-DC299753C574}" type="pres">
      <dgm:prSet presAssocID="{15B7CF97-1A1C-1E41-BC00-C6FB00FF1B80}" presName="Name19" presStyleLbl="parChTrans1D2" presStyleIdx="3" presStyleCnt="4"/>
      <dgm:spPr/>
      <dgm:t>
        <a:bodyPr/>
        <a:lstStyle/>
        <a:p>
          <a:endParaRPr lang="en-US"/>
        </a:p>
      </dgm:t>
    </dgm:pt>
    <dgm:pt modelId="{D1AC804B-C116-FB4C-A15A-9B0714BEF721}" type="pres">
      <dgm:prSet presAssocID="{EF9072E7-BF89-E24B-9227-D0F617CAF2C1}" presName="Name21" presStyleCnt="0"/>
      <dgm:spPr/>
    </dgm:pt>
    <dgm:pt modelId="{39CF996C-A400-4546-96DB-EDB69AED5A06}" type="pres">
      <dgm:prSet presAssocID="{EF9072E7-BF89-E24B-9227-D0F617CAF2C1}" presName="level2Shape" presStyleLbl="node2" presStyleIdx="3" presStyleCnt="4"/>
      <dgm:spPr/>
      <dgm:t>
        <a:bodyPr/>
        <a:lstStyle/>
        <a:p>
          <a:endParaRPr lang="en-US"/>
        </a:p>
      </dgm:t>
    </dgm:pt>
    <dgm:pt modelId="{8043B34F-EE95-6E4A-8956-81D6CE63C205}" type="pres">
      <dgm:prSet presAssocID="{EF9072E7-BF89-E24B-9227-D0F617CAF2C1}" presName="hierChild3" presStyleCnt="0"/>
      <dgm:spPr/>
    </dgm:pt>
    <dgm:pt modelId="{58A60AF4-035C-A349-8442-B5AD3CCDC78B}" type="pres">
      <dgm:prSet presAssocID="{AADF80EC-29E9-1C4A-B976-A5AD1CB9EE76}" presName="bgShapesFlow" presStyleCnt="0"/>
      <dgm:spPr/>
    </dgm:pt>
  </dgm:ptLst>
  <dgm:cxnLst>
    <dgm:cxn modelId="{BB6080A5-A4D2-8345-BEC8-BB948729F02D}" type="presOf" srcId="{E762A1CE-0A45-294F-AC44-13BD143C4FCF}" destId="{55DDA608-2C26-4641-BFD6-C4571866C86D}" srcOrd="0" destOrd="0" presId="urn:microsoft.com/office/officeart/2005/8/layout/hierarchy6"/>
    <dgm:cxn modelId="{487913B0-5BE5-6E4E-B312-8F9CA3B5479E}" srcId="{D747CDD5-3E83-CC48-843F-C9DE08C728BE}" destId="{EEBE5718-70FB-1341-80AF-24191E136520}" srcOrd="0" destOrd="0" parTransId="{CCCD1C89-5B4E-2844-94B2-27ABC3510880}" sibTransId="{0B44992B-33CC-A94D-8FE0-10B42F0EF0F7}"/>
    <dgm:cxn modelId="{62B19248-AF2F-3B41-A3AB-4C2076917089}" srcId="{AADF80EC-29E9-1C4A-B976-A5AD1CB9EE76}" destId="{D747CDD5-3E83-CC48-843F-C9DE08C728BE}" srcOrd="0" destOrd="0" parTransId="{1FA9629D-10BC-AB43-86D0-6B717AB119E2}" sibTransId="{48652192-6690-8043-9DB9-AC2453271AE3}"/>
    <dgm:cxn modelId="{2D3434B0-E750-814A-AF7C-CE34C9588DE2}" type="presOf" srcId="{AADF80EC-29E9-1C4A-B976-A5AD1CB9EE76}" destId="{EB544FC8-6A2B-E34F-8120-7E7CF02E31D9}" srcOrd="0" destOrd="0" presId="urn:microsoft.com/office/officeart/2005/8/layout/hierarchy6"/>
    <dgm:cxn modelId="{BA58F9DF-98FD-F44D-BA97-5A8B61DF7768}" type="presOf" srcId="{D747CDD5-3E83-CC48-843F-C9DE08C728BE}" destId="{392A4A01-9456-3842-9C37-B4BB8C701213}" srcOrd="0" destOrd="0" presId="urn:microsoft.com/office/officeart/2005/8/layout/hierarchy6"/>
    <dgm:cxn modelId="{3DF0784F-AC04-524B-BE8A-410A378F67A9}" srcId="{D747CDD5-3E83-CC48-843F-C9DE08C728BE}" destId="{EF9072E7-BF89-E24B-9227-D0F617CAF2C1}" srcOrd="3" destOrd="0" parTransId="{15B7CF97-1A1C-1E41-BC00-C6FB00FF1B80}" sibTransId="{72C137FB-88FA-BA41-A36E-7999491F3D51}"/>
    <dgm:cxn modelId="{162EE621-794A-1242-9AB9-49FA1893B5A6}" type="presOf" srcId="{15B7CF97-1A1C-1E41-BC00-C6FB00FF1B80}" destId="{A77A6C8D-DC0F-2144-8A3A-DC299753C574}" srcOrd="0" destOrd="0" presId="urn:microsoft.com/office/officeart/2005/8/layout/hierarchy6"/>
    <dgm:cxn modelId="{39E212CA-DFC2-2E4C-ADDB-2E6F9C0E00D6}" srcId="{D747CDD5-3E83-CC48-843F-C9DE08C728BE}" destId="{E762A1CE-0A45-294F-AC44-13BD143C4FCF}" srcOrd="2" destOrd="0" parTransId="{4F40E8FD-441B-064A-AC14-5E83966D5C87}" sibTransId="{A08FBD52-3C24-1B4D-BDB9-BF0998D6EACA}"/>
    <dgm:cxn modelId="{47C664F8-E584-8F48-B1E5-C0E1CC9DF465}" type="presOf" srcId="{214DB675-51A0-A047-BBFB-75BB46E3D47C}" destId="{6DB7D7B5-64F7-184F-A635-50B1C4947D39}" srcOrd="0" destOrd="0" presId="urn:microsoft.com/office/officeart/2005/8/layout/hierarchy6"/>
    <dgm:cxn modelId="{8CB3B7E2-13AD-0140-86C8-36484F4B0FA2}" type="presOf" srcId="{B45873C7-0442-4B45-A73F-262BA7E159C1}" destId="{3E8E5D45-1A08-F040-814C-9229B42F3330}" srcOrd="0" destOrd="0" presId="urn:microsoft.com/office/officeart/2005/8/layout/hierarchy6"/>
    <dgm:cxn modelId="{7FCC8839-F2CA-C44C-B5F4-6772761CA388}" srcId="{D747CDD5-3E83-CC48-843F-C9DE08C728BE}" destId="{B45873C7-0442-4B45-A73F-262BA7E159C1}" srcOrd="1" destOrd="0" parTransId="{35BECC1E-BA53-094A-ADCB-01472506D80B}" sibTransId="{5A381308-AA5D-BD48-A251-E4D7747195CA}"/>
    <dgm:cxn modelId="{E70683D8-CA1C-5E46-A517-9C16F7BF2283}" type="presOf" srcId="{DF0306F9-FB70-1540-AD1B-5B541D8577BE}" destId="{767772AB-3207-D541-B34F-437A549CB1CB}" srcOrd="0" destOrd="0" presId="urn:microsoft.com/office/officeart/2005/8/layout/hierarchy6"/>
    <dgm:cxn modelId="{D59F4D83-0847-464B-900A-0C8BE2D3856B}" type="presOf" srcId="{EEBE5718-70FB-1341-80AF-24191E136520}" destId="{11FFED36-E063-D14E-A2B1-A8C6ECE69A32}" srcOrd="0" destOrd="0" presId="urn:microsoft.com/office/officeart/2005/8/layout/hierarchy6"/>
    <dgm:cxn modelId="{34B43C3B-83F3-7846-9F5B-E3B4554C3371}" type="presOf" srcId="{CCCD1C89-5B4E-2844-94B2-27ABC3510880}" destId="{95EF23D4-9BA7-AA4C-B631-3F6AB7E35210}" srcOrd="0" destOrd="0" presId="urn:microsoft.com/office/officeart/2005/8/layout/hierarchy6"/>
    <dgm:cxn modelId="{9E464EDF-B028-D64C-9315-15B6058438D2}" type="presOf" srcId="{35BECC1E-BA53-094A-ADCB-01472506D80B}" destId="{F343931B-9949-2C40-8A76-F52A62FDF593}" srcOrd="0" destOrd="0" presId="urn:microsoft.com/office/officeart/2005/8/layout/hierarchy6"/>
    <dgm:cxn modelId="{B8C0CEC7-0C8B-4244-BE52-F1D8518F356C}" srcId="{EEBE5718-70FB-1341-80AF-24191E136520}" destId="{DF0306F9-FB70-1540-AD1B-5B541D8577BE}" srcOrd="0" destOrd="0" parTransId="{214DB675-51A0-A047-BBFB-75BB46E3D47C}" sibTransId="{754541F0-0720-A64F-BAD2-3F206A3AB746}"/>
    <dgm:cxn modelId="{B65CBDAA-C7C9-B34A-A9B4-615891A953D7}" type="presOf" srcId="{EF9072E7-BF89-E24B-9227-D0F617CAF2C1}" destId="{39CF996C-A400-4546-96DB-EDB69AED5A06}" srcOrd="0" destOrd="0" presId="urn:microsoft.com/office/officeart/2005/8/layout/hierarchy6"/>
    <dgm:cxn modelId="{B652A4D0-D002-C448-93C5-4444B78FCAD5}" type="presOf" srcId="{4F40E8FD-441B-064A-AC14-5E83966D5C87}" destId="{FBD78BB4-7EF1-B84F-AC20-9518677EEF13}" srcOrd="0" destOrd="0" presId="urn:microsoft.com/office/officeart/2005/8/layout/hierarchy6"/>
    <dgm:cxn modelId="{F6F8F27F-E9AF-C74C-8784-11F51C729F93}" type="presParOf" srcId="{EB544FC8-6A2B-E34F-8120-7E7CF02E31D9}" destId="{5CE13A70-CA9B-4541-AFE5-4EF7A98948C0}" srcOrd="0" destOrd="0" presId="urn:microsoft.com/office/officeart/2005/8/layout/hierarchy6"/>
    <dgm:cxn modelId="{0EF12AE8-CF18-8C4D-AD93-A30AB1551B1E}" type="presParOf" srcId="{5CE13A70-CA9B-4541-AFE5-4EF7A98948C0}" destId="{172D1C71-E405-E547-ABC7-514FB94E27D5}" srcOrd="0" destOrd="0" presId="urn:microsoft.com/office/officeart/2005/8/layout/hierarchy6"/>
    <dgm:cxn modelId="{F31D4DF1-A7C1-0741-86B3-4263F2EC3433}" type="presParOf" srcId="{172D1C71-E405-E547-ABC7-514FB94E27D5}" destId="{45DBF5A4-A34D-2B47-9A26-F1A6A9CEBA8E}" srcOrd="0" destOrd="0" presId="urn:microsoft.com/office/officeart/2005/8/layout/hierarchy6"/>
    <dgm:cxn modelId="{9BA60FC0-D50F-6A45-B02F-0931C0B0276A}" type="presParOf" srcId="{45DBF5A4-A34D-2B47-9A26-F1A6A9CEBA8E}" destId="{392A4A01-9456-3842-9C37-B4BB8C701213}" srcOrd="0" destOrd="0" presId="urn:microsoft.com/office/officeart/2005/8/layout/hierarchy6"/>
    <dgm:cxn modelId="{6E679257-A2E9-FA47-94F4-34EA44F1BDF7}" type="presParOf" srcId="{45DBF5A4-A34D-2B47-9A26-F1A6A9CEBA8E}" destId="{B5EEE142-14F2-5342-A424-B5C245CA66CE}" srcOrd="1" destOrd="0" presId="urn:microsoft.com/office/officeart/2005/8/layout/hierarchy6"/>
    <dgm:cxn modelId="{D2A7CA10-74F1-4A43-BEE8-B6EEA034E69B}" type="presParOf" srcId="{B5EEE142-14F2-5342-A424-B5C245CA66CE}" destId="{95EF23D4-9BA7-AA4C-B631-3F6AB7E35210}" srcOrd="0" destOrd="0" presId="urn:microsoft.com/office/officeart/2005/8/layout/hierarchy6"/>
    <dgm:cxn modelId="{931F2E86-4BF4-114A-A99F-74B4E7244CEA}" type="presParOf" srcId="{B5EEE142-14F2-5342-A424-B5C245CA66CE}" destId="{A9238A2A-191F-D74C-A4DC-11299F98B7CA}" srcOrd="1" destOrd="0" presId="urn:microsoft.com/office/officeart/2005/8/layout/hierarchy6"/>
    <dgm:cxn modelId="{D798B99F-1F28-894E-8648-01EC4A9202C8}" type="presParOf" srcId="{A9238A2A-191F-D74C-A4DC-11299F98B7CA}" destId="{11FFED36-E063-D14E-A2B1-A8C6ECE69A32}" srcOrd="0" destOrd="0" presId="urn:microsoft.com/office/officeart/2005/8/layout/hierarchy6"/>
    <dgm:cxn modelId="{B6963120-485C-FA4C-9E04-DAEF2C916148}" type="presParOf" srcId="{A9238A2A-191F-D74C-A4DC-11299F98B7CA}" destId="{7324D4A2-40B2-544F-BD61-7F04E25A05D3}" srcOrd="1" destOrd="0" presId="urn:microsoft.com/office/officeart/2005/8/layout/hierarchy6"/>
    <dgm:cxn modelId="{1371FA18-53DC-1F41-8D0F-0DCAF2D4C72D}" type="presParOf" srcId="{7324D4A2-40B2-544F-BD61-7F04E25A05D3}" destId="{6DB7D7B5-64F7-184F-A635-50B1C4947D39}" srcOrd="0" destOrd="0" presId="urn:microsoft.com/office/officeart/2005/8/layout/hierarchy6"/>
    <dgm:cxn modelId="{9C93D5CF-01D1-8E47-BB2D-F876D4FAD2ED}" type="presParOf" srcId="{7324D4A2-40B2-544F-BD61-7F04E25A05D3}" destId="{681DD61F-A194-7142-AE56-E5DE4EA49C98}" srcOrd="1" destOrd="0" presId="urn:microsoft.com/office/officeart/2005/8/layout/hierarchy6"/>
    <dgm:cxn modelId="{FF8DD6A4-09DE-D04A-8FCA-94D69C755C5A}" type="presParOf" srcId="{681DD61F-A194-7142-AE56-E5DE4EA49C98}" destId="{767772AB-3207-D541-B34F-437A549CB1CB}" srcOrd="0" destOrd="0" presId="urn:microsoft.com/office/officeart/2005/8/layout/hierarchy6"/>
    <dgm:cxn modelId="{E6FA0142-C6E8-C24C-93AE-63F0EDA14366}" type="presParOf" srcId="{681DD61F-A194-7142-AE56-E5DE4EA49C98}" destId="{F0B0136F-A280-5D40-96E2-038326D7B7C4}" srcOrd="1" destOrd="0" presId="urn:microsoft.com/office/officeart/2005/8/layout/hierarchy6"/>
    <dgm:cxn modelId="{B2DBA3CE-941A-D74B-B538-D6ED5D9E5BF8}" type="presParOf" srcId="{B5EEE142-14F2-5342-A424-B5C245CA66CE}" destId="{F343931B-9949-2C40-8A76-F52A62FDF593}" srcOrd="2" destOrd="0" presId="urn:microsoft.com/office/officeart/2005/8/layout/hierarchy6"/>
    <dgm:cxn modelId="{72E4A45E-6FE5-C848-A3B8-81454AA68031}" type="presParOf" srcId="{B5EEE142-14F2-5342-A424-B5C245CA66CE}" destId="{3DE5AEB1-9960-F24C-A8DE-B9355FDDC4DA}" srcOrd="3" destOrd="0" presId="urn:microsoft.com/office/officeart/2005/8/layout/hierarchy6"/>
    <dgm:cxn modelId="{C7CDCB19-FFB1-8B43-93FC-061558246AF8}" type="presParOf" srcId="{3DE5AEB1-9960-F24C-A8DE-B9355FDDC4DA}" destId="{3E8E5D45-1A08-F040-814C-9229B42F3330}" srcOrd="0" destOrd="0" presId="urn:microsoft.com/office/officeart/2005/8/layout/hierarchy6"/>
    <dgm:cxn modelId="{19C425A5-7486-1746-A4C7-7DF9E0F253E7}" type="presParOf" srcId="{3DE5AEB1-9960-F24C-A8DE-B9355FDDC4DA}" destId="{113871B0-EB00-F444-8BF0-6615238C8E41}" srcOrd="1" destOrd="0" presId="urn:microsoft.com/office/officeart/2005/8/layout/hierarchy6"/>
    <dgm:cxn modelId="{08D5D724-ECDD-7449-AA90-EACC3079CE0C}" type="presParOf" srcId="{B5EEE142-14F2-5342-A424-B5C245CA66CE}" destId="{FBD78BB4-7EF1-B84F-AC20-9518677EEF13}" srcOrd="4" destOrd="0" presId="urn:microsoft.com/office/officeart/2005/8/layout/hierarchy6"/>
    <dgm:cxn modelId="{2ACD1853-9800-E041-8AEE-D703F1582744}" type="presParOf" srcId="{B5EEE142-14F2-5342-A424-B5C245CA66CE}" destId="{23FA6D33-2C4A-3749-B366-637D8E155886}" srcOrd="5" destOrd="0" presId="urn:microsoft.com/office/officeart/2005/8/layout/hierarchy6"/>
    <dgm:cxn modelId="{A2AEAD99-CA90-D74A-84C3-E764EE4B5900}" type="presParOf" srcId="{23FA6D33-2C4A-3749-B366-637D8E155886}" destId="{55DDA608-2C26-4641-BFD6-C4571866C86D}" srcOrd="0" destOrd="0" presId="urn:microsoft.com/office/officeart/2005/8/layout/hierarchy6"/>
    <dgm:cxn modelId="{DB61CF91-A7BF-A84D-B5B8-6A4A8B0DA25B}" type="presParOf" srcId="{23FA6D33-2C4A-3749-B366-637D8E155886}" destId="{70117643-272D-E747-AB1D-F82ED5DA7302}" srcOrd="1" destOrd="0" presId="urn:microsoft.com/office/officeart/2005/8/layout/hierarchy6"/>
    <dgm:cxn modelId="{52B44AAC-DE5B-4240-80F9-5C91FAA62464}" type="presParOf" srcId="{B5EEE142-14F2-5342-A424-B5C245CA66CE}" destId="{A77A6C8D-DC0F-2144-8A3A-DC299753C574}" srcOrd="6" destOrd="0" presId="urn:microsoft.com/office/officeart/2005/8/layout/hierarchy6"/>
    <dgm:cxn modelId="{0A6BD79B-F6DF-904D-BB9B-1D609E1D1072}" type="presParOf" srcId="{B5EEE142-14F2-5342-A424-B5C245CA66CE}" destId="{D1AC804B-C116-FB4C-A15A-9B0714BEF721}" srcOrd="7" destOrd="0" presId="urn:microsoft.com/office/officeart/2005/8/layout/hierarchy6"/>
    <dgm:cxn modelId="{CB3B80CB-92D4-1748-B6B2-088F32ED38CD}" type="presParOf" srcId="{D1AC804B-C116-FB4C-A15A-9B0714BEF721}" destId="{39CF996C-A400-4546-96DB-EDB69AED5A06}" srcOrd="0" destOrd="0" presId="urn:microsoft.com/office/officeart/2005/8/layout/hierarchy6"/>
    <dgm:cxn modelId="{48121F6C-6697-EB43-AF32-0E730B8587A8}" type="presParOf" srcId="{D1AC804B-C116-FB4C-A15A-9B0714BEF721}" destId="{8043B34F-EE95-6E4A-8956-81D6CE63C205}" srcOrd="1" destOrd="0" presId="urn:microsoft.com/office/officeart/2005/8/layout/hierarchy6"/>
    <dgm:cxn modelId="{DC482260-1BBE-3841-97BD-CC33370583EC}" type="presParOf" srcId="{EB544FC8-6A2B-E34F-8120-7E7CF02E31D9}" destId="{58A60AF4-035C-A349-8442-B5AD3CCDC78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1586-46A2-534C-A82B-86AFE1539588}"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378D0D45-D294-FE43-B344-2202422D9D46}">
      <dgm:prSet phldrT="[Text]"/>
      <dgm:spPr/>
      <dgm:t>
        <a:bodyPr/>
        <a:lstStyle/>
        <a:p>
          <a:r>
            <a:rPr lang="en-US" b="1" dirty="0" err="1" smtClean="0"/>
            <a:t>RabbitMQProducer.java</a:t>
          </a:r>
          <a:endParaRPr lang="en-US" b="1" dirty="0" smtClean="0"/>
        </a:p>
        <a:p>
          <a:r>
            <a:rPr lang="en-US" dirty="0" smtClean="0"/>
            <a:t>Memory Leak</a:t>
          </a:r>
          <a:endParaRPr lang="en-US" dirty="0"/>
        </a:p>
      </dgm:t>
    </dgm:pt>
    <dgm:pt modelId="{17513656-E35C-FD43-8B40-1542E8B7C412}" type="parTrans" cxnId="{FAB3C156-7D9B-294D-A0CE-3C1E90C1A7DA}">
      <dgm:prSet/>
      <dgm:spPr/>
      <dgm:t>
        <a:bodyPr/>
        <a:lstStyle/>
        <a:p>
          <a:endParaRPr lang="en-US"/>
        </a:p>
      </dgm:t>
    </dgm:pt>
    <dgm:pt modelId="{61905E1B-32E2-F642-9B30-C085678E5CC3}" type="sibTrans" cxnId="{FAB3C156-7D9B-294D-A0CE-3C1E90C1A7DA}">
      <dgm:prSet/>
      <dgm:spPr/>
      <dgm:t>
        <a:bodyPr/>
        <a:lstStyle/>
        <a:p>
          <a:endParaRPr lang="en-US"/>
        </a:p>
      </dgm:t>
    </dgm:pt>
    <dgm:pt modelId="{983BFBA2-1D19-8044-A436-6917FFBEFBE1}">
      <dgm:prSet phldrT="[Text]"/>
      <dgm:spPr/>
      <dgm:t>
        <a:bodyPr/>
        <a:lstStyle/>
        <a:p>
          <a:r>
            <a:rPr lang="en-US" b="1" dirty="0" smtClean="0"/>
            <a:t>Origin</a:t>
          </a:r>
          <a:endParaRPr lang="en-US" dirty="0" smtClean="0"/>
        </a:p>
        <a:p>
          <a:r>
            <a:rPr lang="en-US" dirty="0" smtClean="0"/>
            <a:t>Code Defect</a:t>
          </a:r>
          <a:endParaRPr lang="en-US" dirty="0"/>
        </a:p>
      </dgm:t>
    </dgm:pt>
    <dgm:pt modelId="{89330FE8-AE52-E742-BDFD-761B58FCC71B}" type="parTrans" cxnId="{DC59B810-FDA5-154D-B538-653B8F8007A3}">
      <dgm:prSet/>
      <dgm:spPr/>
      <dgm:t>
        <a:bodyPr/>
        <a:lstStyle/>
        <a:p>
          <a:endParaRPr lang="en-US"/>
        </a:p>
      </dgm:t>
    </dgm:pt>
    <dgm:pt modelId="{F01B641E-E673-1147-87BA-7E8AC47CE175}" type="sibTrans" cxnId="{DC59B810-FDA5-154D-B538-653B8F8007A3}">
      <dgm:prSet/>
      <dgm:spPr/>
      <dgm:t>
        <a:bodyPr/>
        <a:lstStyle/>
        <a:p>
          <a:endParaRPr lang="en-US"/>
        </a:p>
      </dgm:t>
    </dgm:pt>
    <dgm:pt modelId="{BF177F47-4668-3346-ACDD-B3ABF6AE8981}">
      <dgm:prSet phldrT="[Text]"/>
      <dgm:spPr/>
      <dgm:t>
        <a:bodyPr/>
        <a:lstStyle/>
        <a:p>
          <a:r>
            <a:rPr lang="en-US" b="1" dirty="0" smtClean="0"/>
            <a:t>Activity</a:t>
          </a:r>
          <a:endParaRPr lang="en-US" dirty="0" smtClean="0"/>
        </a:p>
        <a:p>
          <a:r>
            <a:rPr lang="en-US" dirty="0" smtClean="0"/>
            <a:t>Testing</a:t>
          </a:r>
          <a:endParaRPr lang="en-US" dirty="0"/>
        </a:p>
      </dgm:t>
    </dgm:pt>
    <dgm:pt modelId="{4FB40465-B30B-3242-A517-67C8BDBC96B8}" type="parTrans" cxnId="{C4F7F057-2994-F347-86E5-9FB8D4C0083A}">
      <dgm:prSet/>
      <dgm:spPr/>
      <dgm:t>
        <a:bodyPr/>
        <a:lstStyle/>
        <a:p>
          <a:endParaRPr lang="en-US"/>
        </a:p>
      </dgm:t>
    </dgm:pt>
    <dgm:pt modelId="{2A64AEDD-6A27-E04A-9177-FA321DF17B36}" type="sibTrans" cxnId="{C4F7F057-2994-F347-86E5-9FB8D4C0083A}">
      <dgm:prSet/>
      <dgm:spPr/>
      <dgm:t>
        <a:bodyPr/>
        <a:lstStyle/>
        <a:p>
          <a:endParaRPr lang="en-US"/>
        </a:p>
      </dgm:t>
    </dgm:pt>
    <dgm:pt modelId="{7AA02C2C-6163-4248-8E61-8B9BB6915E8C}">
      <dgm:prSet phldrT="[Text]"/>
      <dgm:spPr>
        <a:solidFill>
          <a:srgbClr val="84C50F"/>
        </a:solidFill>
      </dgm:spPr>
      <dgm:t>
        <a:bodyPr/>
        <a:lstStyle/>
        <a:p>
          <a:r>
            <a:rPr lang="en-US" b="1" dirty="0" smtClean="0"/>
            <a:t>Impact</a:t>
          </a:r>
        </a:p>
        <a:p>
          <a:r>
            <a:rPr lang="en-US" dirty="0" smtClean="0"/>
            <a:t>Performance</a:t>
          </a:r>
          <a:endParaRPr lang="en-US" dirty="0"/>
        </a:p>
      </dgm:t>
    </dgm:pt>
    <dgm:pt modelId="{79EC8927-1BEB-7647-A437-2882A2EFE760}" type="parTrans" cxnId="{869A983D-6CAF-D648-8F0E-72FD6D013E07}">
      <dgm:prSet/>
      <dgm:spPr/>
      <dgm:t>
        <a:bodyPr/>
        <a:lstStyle/>
        <a:p>
          <a:endParaRPr lang="en-US"/>
        </a:p>
      </dgm:t>
    </dgm:pt>
    <dgm:pt modelId="{68321A1F-65A7-2842-86EE-CCB8EE55E10B}" type="sibTrans" cxnId="{869A983D-6CAF-D648-8F0E-72FD6D013E07}">
      <dgm:prSet/>
      <dgm:spPr/>
      <dgm:t>
        <a:bodyPr/>
        <a:lstStyle/>
        <a:p>
          <a:endParaRPr lang="en-US"/>
        </a:p>
      </dgm:t>
    </dgm:pt>
    <dgm:pt modelId="{9587255F-939C-DA4F-ACD2-C39F9C6EECC9}" type="pres">
      <dgm:prSet presAssocID="{804E1586-46A2-534C-A82B-86AFE1539588}" presName="hierChild1" presStyleCnt="0">
        <dgm:presLayoutVars>
          <dgm:orgChart val="1"/>
          <dgm:chPref val="1"/>
          <dgm:dir/>
          <dgm:animOne val="branch"/>
          <dgm:animLvl val="lvl"/>
          <dgm:resizeHandles/>
        </dgm:presLayoutVars>
      </dgm:prSet>
      <dgm:spPr/>
      <dgm:t>
        <a:bodyPr/>
        <a:lstStyle/>
        <a:p>
          <a:endParaRPr lang="en-US"/>
        </a:p>
      </dgm:t>
    </dgm:pt>
    <dgm:pt modelId="{C10748F4-063C-B649-91EE-D3D39EF89BC4}" type="pres">
      <dgm:prSet presAssocID="{378D0D45-D294-FE43-B344-2202422D9D46}" presName="hierRoot1" presStyleCnt="0">
        <dgm:presLayoutVars>
          <dgm:hierBranch val="init"/>
        </dgm:presLayoutVars>
      </dgm:prSet>
      <dgm:spPr/>
    </dgm:pt>
    <dgm:pt modelId="{7BB81DA8-F327-7E48-BDEB-99E95B810854}" type="pres">
      <dgm:prSet presAssocID="{378D0D45-D294-FE43-B344-2202422D9D46}" presName="rootComposite1" presStyleCnt="0"/>
      <dgm:spPr/>
    </dgm:pt>
    <dgm:pt modelId="{7C1FF0FE-8CAF-9B4E-AAEF-1216F623A220}" type="pres">
      <dgm:prSet presAssocID="{378D0D45-D294-FE43-B344-2202422D9D46}" presName="rootText1" presStyleLbl="node0" presStyleIdx="0" presStyleCnt="1" custScaleX="221324" custScaleY="121800" custLinFactNeighborY="-14491">
        <dgm:presLayoutVars>
          <dgm:chPref val="3"/>
        </dgm:presLayoutVars>
      </dgm:prSet>
      <dgm:spPr/>
      <dgm:t>
        <a:bodyPr/>
        <a:lstStyle/>
        <a:p>
          <a:endParaRPr lang="en-US"/>
        </a:p>
      </dgm:t>
    </dgm:pt>
    <dgm:pt modelId="{23D5244A-E74C-0A44-B3E7-D8895CCD88BF}" type="pres">
      <dgm:prSet presAssocID="{378D0D45-D294-FE43-B344-2202422D9D46}" presName="rootConnector1" presStyleLbl="node1" presStyleIdx="0" presStyleCnt="0"/>
      <dgm:spPr/>
      <dgm:t>
        <a:bodyPr/>
        <a:lstStyle/>
        <a:p>
          <a:endParaRPr lang="en-US"/>
        </a:p>
      </dgm:t>
    </dgm:pt>
    <dgm:pt modelId="{9123C842-E341-CC4A-9425-B8CE06F06853}" type="pres">
      <dgm:prSet presAssocID="{378D0D45-D294-FE43-B344-2202422D9D46}" presName="hierChild2" presStyleCnt="0"/>
      <dgm:spPr/>
    </dgm:pt>
    <dgm:pt modelId="{8945B8E9-BF03-6B4F-A918-79C6A1E3C391}" type="pres">
      <dgm:prSet presAssocID="{89330FE8-AE52-E742-BDFD-761B58FCC71B}" presName="Name37" presStyleLbl="parChTrans1D2" presStyleIdx="0" presStyleCnt="3"/>
      <dgm:spPr/>
      <dgm:t>
        <a:bodyPr/>
        <a:lstStyle/>
        <a:p>
          <a:endParaRPr lang="en-US"/>
        </a:p>
      </dgm:t>
    </dgm:pt>
    <dgm:pt modelId="{00CDA97C-A71E-814A-A35A-847A9394FDFF}" type="pres">
      <dgm:prSet presAssocID="{983BFBA2-1D19-8044-A436-6917FFBEFBE1}" presName="hierRoot2" presStyleCnt="0">
        <dgm:presLayoutVars>
          <dgm:hierBranch val="init"/>
        </dgm:presLayoutVars>
      </dgm:prSet>
      <dgm:spPr/>
    </dgm:pt>
    <dgm:pt modelId="{E3E40391-C5ED-FC43-9553-1828E66D5702}" type="pres">
      <dgm:prSet presAssocID="{983BFBA2-1D19-8044-A436-6917FFBEFBE1}" presName="rootComposite" presStyleCnt="0"/>
      <dgm:spPr/>
    </dgm:pt>
    <dgm:pt modelId="{70B97D15-5FC0-BB47-BECA-832476CD88D1}" type="pres">
      <dgm:prSet presAssocID="{983BFBA2-1D19-8044-A436-6917FFBEFBE1}" presName="rootText" presStyleLbl="node2" presStyleIdx="0" presStyleCnt="3">
        <dgm:presLayoutVars>
          <dgm:chPref val="3"/>
        </dgm:presLayoutVars>
      </dgm:prSet>
      <dgm:spPr/>
      <dgm:t>
        <a:bodyPr/>
        <a:lstStyle/>
        <a:p>
          <a:endParaRPr lang="en-US"/>
        </a:p>
      </dgm:t>
    </dgm:pt>
    <dgm:pt modelId="{E2E563E8-43CD-744D-B2AD-1C8D2AB898D3}" type="pres">
      <dgm:prSet presAssocID="{983BFBA2-1D19-8044-A436-6917FFBEFBE1}" presName="rootConnector" presStyleLbl="node2" presStyleIdx="0" presStyleCnt="3"/>
      <dgm:spPr/>
      <dgm:t>
        <a:bodyPr/>
        <a:lstStyle/>
        <a:p>
          <a:endParaRPr lang="en-US"/>
        </a:p>
      </dgm:t>
    </dgm:pt>
    <dgm:pt modelId="{F714AB47-FC84-A44A-B14D-62F98A88B528}" type="pres">
      <dgm:prSet presAssocID="{983BFBA2-1D19-8044-A436-6917FFBEFBE1}" presName="hierChild4" presStyleCnt="0"/>
      <dgm:spPr/>
    </dgm:pt>
    <dgm:pt modelId="{D058A413-B24F-BF44-97F3-A9E0E4EBD95C}" type="pres">
      <dgm:prSet presAssocID="{983BFBA2-1D19-8044-A436-6917FFBEFBE1}" presName="hierChild5" presStyleCnt="0"/>
      <dgm:spPr/>
    </dgm:pt>
    <dgm:pt modelId="{D4A374BB-E2E4-9C46-BDCA-9DA9EB2BAEE7}" type="pres">
      <dgm:prSet presAssocID="{4FB40465-B30B-3242-A517-67C8BDBC96B8}" presName="Name37" presStyleLbl="parChTrans1D2" presStyleIdx="1" presStyleCnt="3"/>
      <dgm:spPr/>
      <dgm:t>
        <a:bodyPr/>
        <a:lstStyle/>
        <a:p>
          <a:endParaRPr lang="en-US"/>
        </a:p>
      </dgm:t>
    </dgm:pt>
    <dgm:pt modelId="{150C0DD1-EC7F-1E47-9A9E-C4DE3288BDFA}" type="pres">
      <dgm:prSet presAssocID="{BF177F47-4668-3346-ACDD-B3ABF6AE8981}" presName="hierRoot2" presStyleCnt="0">
        <dgm:presLayoutVars>
          <dgm:hierBranch val="init"/>
        </dgm:presLayoutVars>
      </dgm:prSet>
      <dgm:spPr/>
    </dgm:pt>
    <dgm:pt modelId="{A7BAD74B-DC41-4D48-83E8-B394F65D692A}" type="pres">
      <dgm:prSet presAssocID="{BF177F47-4668-3346-ACDD-B3ABF6AE8981}" presName="rootComposite" presStyleCnt="0"/>
      <dgm:spPr/>
    </dgm:pt>
    <dgm:pt modelId="{621DAD53-0030-D845-B8E6-07462808BF6F}" type="pres">
      <dgm:prSet presAssocID="{BF177F47-4668-3346-ACDD-B3ABF6AE8981}" presName="rootText" presStyleLbl="node2" presStyleIdx="1" presStyleCnt="3">
        <dgm:presLayoutVars>
          <dgm:chPref val="3"/>
        </dgm:presLayoutVars>
      </dgm:prSet>
      <dgm:spPr/>
      <dgm:t>
        <a:bodyPr/>
        <a:lstStyle/>
        <a:p>
          <a:endParaRPr lang="en-US"/>
        </a:p>
      </dgm:t>
    </dgm:pt>
    <dgm:pt modelId="{EF151B0F-9864-D343-9DE2-D26A9EE51E72}" type="pres">
      <dgm:prSet presAssocID="{BF177F47-4668-3346-ACDD-B3ABF6AE8981}" presName="rootConnector" presStyleLbl="node2" presStyleIdx="1" presStyleCnt="3"/>
      <dgm:spPr/>
      <dgm:t>
        <a:bodyPr/>
        <a:lstStyle/>
        <a:p>
          <a:endParaRPr lang="en-US"/>
        </a:p>
      </dgm:t>
    </dgm:pt>
    <dgm:pt modelId="{1AAF719E-FE44-3841-8C2B-85AB125E02AF}" type="pres">
      <dgm:prSet presAssocID="{BF177F47-4668-3346-ACDD-B3ABF6AE8981}" presName="hierChild4" presStyleCnt="0"/>
      <dgm:spPr/>
    </dgm:pt>
    <dgm:pt modelId="{01326D9A-1C91-4544-B53E-F6BB0FCB37A6}" type="pres">
      <dgm:prSet presAssocID="{BF177F47-4668-3346-ACDD-B3ABF6AE8981}" presName="hierChild5" presStyleCnt="0"/>
      <dgm:spPr/>
    </dgm:pt>
    <dgm:pt modelId="{E3F6A281-2841-0A43-8875-D0C738FB04A8}" type="pres">
      <dgm:prSet presAssocID="{79EC8927-1BEB-7647-A437-2882A2EFE760}" presName="Name37" presStyleLbl="parChTrans1D2" presStyleIdx="2" presStyleCnt="3"/>
      <dgm:spPr/>
      <dgm:t>
        <a:bodyPr/>
        <a:lstStyle/>
        <a:p>
          <a:endParaRPr lang="en-US"/>
        </a:p>
      </dgm:t>
    </dgm:pt>
    <dgm:pt modelId="{0E85F5F4-95CF-F542-A3BA-B9F612AFEE69}" type="pres">
      <dgm:prSet presAssocID="{7AA02C2C-6163-4248-8E61-8B9BB6915E8C}" presName="hierRoot2" presStyleCnt="0">
        <dgm:presLayoutVars>
          <dgm:hierBranch val="init"/>
        </dgm:presLayoutVars>
      </dgm:prSet>
      <dgm:spPr/>
    </dgm:pt>
    <dgm:pt modelId="{F6B9D99B-7401-6742-8801-81BA13AA246E}" type="pres">
      <dgm:prSet presAssocID="{7AA02C2C-6163-4248-8E61-8B9BB6915E8C}" presName="rootComposite" presStyleCnt="0"/>
      <dgm:spPr/>
    </dgm:pt>
    <dgm:pt modelId="{0B8313DC-3F65-A847-9860-1D8BF4712049}" type="pres">
      <dgm:prSet presAssocID="{7AA02C2C-6163-4248-8E61-8B9BB6915E8C}" presName="rootText" presStyleLbl="node2" presStyleIdx="2" presStyleCnt="3">
        <dgm:presLayoutVars>
          <dgm:chPref val="3"/>
        </dgm:presLayoutVars>
      </dgm:prSet>
      <dgm:spPr/>
      <dgm:t>
        <a:bodyPr/>
        <a:lstStyle/>
        <a:p>
          <a:endParaRPr lang="en-US"/>
        </a:p>
      </dgm:t>
    </dgm:pt>
    <dgm:pt modelId="{E0DDC556-83FC-8443-8E88-1C6CAF212C86}" type="pres">
      <dgm:prSet presAssocID="{7AA02C2C-6163-4248-8E61-8B9BB6915E8C}" presName="rootConnector" presStyleLbl="node2" presStyleIdx="2" presStyleCnt="3"/>
      <dgm:spPr/>
      <dgm:t>
        <a:bodyPr/>
        <a:lstStyle/>
        <a:p>
          <a:endParaRPr lang="en-US"/>
        </a:p>
      </dgm:t>
    </dgm:pt>
    <dgm:pt modelId="{60827046-D70F-8B4F-88FF-741597FEA92E}" type="pres">
      <dgm:prSet presAssocID="{7AA02C2C-6163-4248-8E61-8B9BB6915E8C}" presName="hierChild4" presStyleCnt="0"/>
      <dgm:spPr/>
    </dgm:pt>
    <dgm:pt modelId="{A6449AEE-AD37-1942-99F9-9FB27FEEFB01}" type="pres">
      <dgm:prSet presAssocID="{7AA02C2C-6163-4248-8E61-8B9BB6915E8C}" presName="hierChild5" presStyleCnt="0"/>
      <dgm:spPr/>
    </dgm:pt>
    <dgm:pt modelId="{DE93EE89-B5B8-2547-8663-7A6085A5DA1C}" type="pres">
      <dgm:prSet presAssocID="{378D0D45-D294-FE43-B344-2202422D9D46}" presName="hierChild3" presStyleCnt="0"/>
      <dgm:spPr/>
    </dgm:pt>
  </dgm:ptLst>
  <dgm:cxnLst>
    <dgm:cxn modelId="{34AA807A-20F1-BA49-BA94-C1998075E4AB}" type="presOf" srcId="{7AA02C2C-6163-4248-8E61-8B9BB6915E8C}" destId="{E0DDC556-83FC-8443-8E88-1C6CAF212C86}" srcOrd="1" destOrd="0" presId="urn:microsoft.com/office/officeart/2005/8/layout/orgChart1"/>
    <dgm:cxn modelId="{071DD46C-C042-AF4F-9A56-6E8A4D572F47}" type="presOf" srcId="{4FB40465-B30B-3242-A517-67C8BDBC96B8}" destId="{D4A374BB-E2E4-9C46-BDCA-9DA9EB2BAEE7}" srcOrd="0" destOrd="0" presId="urn:microsoft.com/office/officeart/2005/8/layout/orgChart1"/>
    <dgm:cxn modelId="{D033402D-0F91-AB48-AED1-E5C7F10AEADC}" type="presOf" srcId="{983BFBA2-1D19-8044-A436-6917FFBEFBE1}" destId="{E2E563E8-43CD-744D-B2AD-1C8D2AB898D3}" srcOrd="1" destOrd="0" presId="urn:microsoft.com/office/officeart/2005/8/layout/orgChart1"/>
    <dgm:cxn modelId="{DC59B810-FDA5-154D-B538-653B8F8007A3}" srcId="{378D0D45-D294-FE43-B344-2202422D9D46}" destId="{983BFBA2-1D19-8044-A436-6917FFBEFBE1}" srcOrd="0" destOrd="0" parTransId="{89330FE8-AE52-E742-BDFD-761B58FCC71B}" sibTransId="{F01B641E-E673-1147-87BA-7E8AC47CE175}"/>
    <dgm:cxn modelId="{FAB3C156-7D9B-294D-A0CE-3C1E90C1A7DA}" srcId="{804E1586-46A2-534C-A82B-86AFE1539588}" destId="{378D0D45-D294-FE43-B344-2202422D9D46}" srcOrd="0" destOrd="0" parTransId="{17513656-E35C-FD43-8B40-1542E8B7C412}" sibTransId="{61905E1B-32E2-F642-9B30-C085678E5CC3}"/>
    <dgm:cxn modelId="{03D86AF0-586F-AB43-9965-C8297B2C28B7}" type="presOf" srcId="{79EC8927-1BEB-7647-A437-2882A2EFE760}" destId="{E3F6A281-2841-0A43-8875-D0C738FB04A8}" srcOrd="0" destOrd="0" presId="urn:microsoft.com/office/officeart/2005/8/layout/orgChart1"/>
    <dgm:cxn modelId="{7BB475CD-AFE8-0F4F-BD47-BD84B78CB636}" type="presOf" srcId="{BF177F47-4668-3346-ACDD-B3ABF6AE8981}" destId="{EF151B0F-9864-D343-9DE2-D26A9EE51E72}" srcOrd="1" destOrd="0" presId="urn:microsoft.com/office/officeart/2005/8/layout/orgChart1"/>
    <dgm:cxn modelId="{15D44820-3C7C-1D44-9BD6-E53A458302BA}" type="presOf" srcId="{BF177F47-4668-3346-ACDD-B3ABF6AE8981}" destId="{621DAD53-0030-D845-B8E6-07462808BF6F}" srcOrd="0" destOrd="0" presId="urn:microsoft.com/office/officeart/2005/8/layout/orgChart1"/>
    <dgm:cxn modelId="{A001A3C1-3BFE-D44A-96A6-28142D2884C1}" type="presOf" srcId="{378D0D45-D294-FE43-B344-2202422D9D46}" destId="{23D5244A-E74C-0A44-B3E7-D8895CCD88BF}" srcOrd="1" destOrd="0" presId="urn:microsoft.com/office/officeart/2005/8/layout/orgChart1"/>
    <dgm:cxn modelId="{C4F7F057-2994-F347-86E5-9FB8D4C0083A}" srcId="{378D0D45-D294-FE43-B344-2202422D9D46}" destId="{BF177F47-4668-3346-ACDD-B3ABF6AE8981}" srcOrd="1" destOrd="0" parTransId="{4FB40465-B30B-3242-A517-67C8BDBC96B8}" sibTransId="{2A64AEDD-6A27-E04A-9177-FA321DF17B36}"/>
    <dgm:cxn modelId="{2A888BB0-3478-1B4A-B966-55F8E8EED888}" type="presOf" srcId="{378D0D45-D294-FE43-B344-2202422D9D46}" destId="{7C1FF0FE-8CAF-9B4E-AAEF-1216F623A220}" srcOrd="0" destOrd="0" presId="urn:microsoft.com/office/officeart/2005/8/layout/orgChart1"/>
    <dgm:cxn modelId="{405E1D2E-54F2-A04B-95BA-B7A7623A20D7}" type="presOf" srcId="{7AA02C2C-6163-4248-8E61-8B9BB6915E8C}" destId="{0B8313DC-3F65-A847-9860-1D8BF4712049}" srcOrd="0" destOrd="0" presId="urn:microsoft.com/office/officeart/2005/8/layout/orgChart1"/>
    <dgm:cxn modelId="{84CF12F7-1BEC-1A4E-83D2-98F0C3B92E1A}" type="presOf" srcId="{983BFBA2-1D19-8044-A436-6917FFBEFBE1}" destId="{70B97D15-5FC0-BB47-BECA-832476CD88D1}" srcOrd="0" destOrd="0" presId="urn:microsoft.com/office/officeart/2005/8/layout/orgChart1"/>
    <dgm:cxn modelId="{E62E1735-B553-FF44-99F2-76751F0C700C}" type="presOf" srcId="{89330FE8-AE52-E742-BDFD-761B58FCC71B}" destId="{8945B8E9-BF03-6B4F-A918-79C6A1E3C391}" srcOrd="0" destOrd="0" presId="urn:microsoft.com/office/officeart/2005/8/layout/orgChart1"/>
    <dgm:cxn modelId="{C9BFA555-FDB3-904A-BE7F-63EC6D2D19AD}" type="presOf" srcId="{804E1586-46A2-534C-A82B-86AFE1539588}" destId="{9587255F-939C-DA4F-ACD2-C39F9C6EECC9}" srcOrd="0" destOrd="0" presId="urn:microsoft.com/office/officeart/2005/8/layout/orgChart1"/>
    <dgm:cxn modelId="{869A983D-6CAF-D648-8F0E-72FD6D013E07}" srcId="{378D0D45-D294-FE43-B344-2202422D9D46}" destId="{7AA02C2C-6163-4248-8E61-8B9BB6915E8C}" srcOrd="2" destOrd="0" parTransId="{79EC8927-1BEB-7647-A437-2882A2EFE760}" sibTransId="{68321A1F-65A7-2842-86EE-CCB8EE55E10B}"/>
    <dgm:cxn modelId="{62A02AB0-1F59-8A4F-AB13-8AAECB6BEE72}" type="presParOf" srcId="{9587255F-939C-DA4F-ACD2-C39F9C6EECC9}" destId="{C10748F4-063C-B649-91EE-D3D39EF89BC4}" srcOrd="0" destOrd="0" presId="urn:microsoft.com/office/officeart/2005/8/layout/orgChart1"/>
    <dgm:cxn modelId="{68077679-8815-FA40-AF06-427EBE3984FC}" type="presParOf" srcId="{C10748F4-063C-B649-91EE-D3D39EF89BC4}" destId="{7BB81DA8-F327-7E48-BDEB-99E95B810854}" srcOrd="0" destOrd="0" presId="urn:microsoft.com/office/officeart/2005/8/layout/orgChart1"/>
    <dgm:cxn modelId="{3CA3CACE-E2AE-F544-B51A-A9FFCC2FF034}" type="presParOf" srcId="{7BB81DA8-F327-7E48-BDEB-99E95B810854}" destId="{7C1FF0FE-8CAF-9B4E-AAEF-1216F623A220}" srcOrd="0" destOrd="0" presId="urn:microsoft.com/office/officeart/2005/8/layout/orgChart1"/>
    <dgm:cxn modelId="{8E5DFD98-0F96-6C4F-AC1E-264AED6B041F}" type="presParOf" srcId="{7BB81DA8-F327-7E48-BDEB-99E95B810854}" destId="{23D5244A-E74C-0A44-B3E7-D8895CCD88BF}" srcOrd="1" destOrd="0" presId="urn:microsoft.com/office/officeart/2005/8/layout/orgChart1"/>
    <dgm:cxn modelId="{6393FA82-98BC-7342-86B6-4B275D223F4D}" type="presParOf" srcId="{C10748F4-063C-B649-91EE-D3D39EF89BC4}" destId="{9123C842-E341-CC4A-9425-B8CE06F06853}" srcOrd="1" destOrd="0" presId="urn:microsoft.com/office/officeart/2005/8/layout/orgChart1"/>
    <dgm:cxn modelId="{6540BF70-5431-634B-8A51-1CFDB4A41940}" type="presParOf" srcId="{9123C842-E341-CC4A-9425-B8CE06F06853}" destId="{8945B8E9-BF03-6B4F-A918-79C6A1E3C391}" srcOrd="0" destOrd="0" presId="urn:microsoft.com/office/officeart/2005/8/layout/orgChart1"/>
    <dgm:cxn modelId="{B07B2C07-0875-C943-A1D0-956B72D04D1E}" type="presParOf" srcId="{9123C842-E341-CC4A-9425-B8CE06F06853}" destId="{00CDA97C-A71E-814A-A35A-847A9394FDFF}" srcOrd="1" destOrd="0" presId="urn:microsoft.com/office/officeart/2005/8/layout/orgChart1"/>
    <dgm:cxn modelId="{CD972E51-0E54-7C44-A6E5-6C24C902C0E3}" type="presParOf" srcId="{00CDA97C-A71E-814A-A35A-847A9394FDFF}" destId="{E3E40391-C5ED-FC43-9553-1828E66D5702}" srcOrd="0" destOrd="0" presId="urn:microsoft.com/office/officeart/2005/8/layout/orgChart1"/>
    <dgm:cxn modelId="{BFEE1AE8-D68B-2446-94F9-C567759936EB}" type="presParOf" srcId="{E3E40391-C5ED-FC43-9553-1828E66D5702}" destId="{70B97D15-5FC0-BB47-BECA-832476CD88D1}" srcOrd="0" destOrd="0" presId="urn:microsoft.com/office/officeart/2005/8/layout/orgChart1"/>
    <dgm:cxn modelId="{83EC6625-DFB0-784E-9C23-E3D07A97978E}" type="presParOf" srcId="{E3E40391-C5ED-FC43-9553-1828E66D5702}" destId="{E2E563E8-43CD-744D-B2AD-1C8D2AB898D3}" srcOrd="1" destOrd="0" presId="urn:microsoft.com/office/officeart/2005/8/layout/orgChart1"/>
    <dgm:cxn modelId="{654F4809-6FA3-CE4D-AB47-C28A86FB8C32}" type="presParOf" srcId="{00CDA97C-A71E-814A-A35A-847A9394FDFF}" destId="{F714AB47-FC84-A44A-B14D-62F98A88B528}" srcOrd="1" destOrd="0" presId="urn:microsoft.com/office/officeart/2005/8/layout/orgChart1"/>
    <dgm:cxn modelId="{BFF64321-B688-F74F-A5EF-6D95B3A1DC42}" type="presParOf" srcId="{00CDA97C-A71E-814A-A35A-847A9394FDFF}" destId="{D058A413-B24F-BF44-97F3-A9E0E4EBD95C}" srcOrd="2" destOrd="0" presId="urn:microsoft.com/office/officeart/2005/8/layout/orgChart1"/>
    <dgm:cxn modelId="{0BA7ABFD-1CC5-E144-9AD6-AF4CDC299914}" type="presParOf" srcId="{9123C842-E341-CC4A-9425-B8CE06F06853}" destId="{D4A374BB-E2E4-9C46-BDCA-9DA9EB2BAEE7}" srcOrd="2" destOrd="0" presId="urn:microsoft.com/office/officeart/2005/8/layout/orgChart1"/>
    <dgm:cxn modelId="{48FD0DCC-5D59-C64B-92AC-02FE0F92D497}" type="presParOf" srcId="{9123C842-E341-CC4A-9425-B8CE06F06853}" destId="{150C0DD1-EC7F-1E47-9A9E-C4DE3288BDFA}" srcOrd="3" destOrd="0" presId="urn:microsoft.com/office/officeart/2005/8/layout/orgChart1"/>
    <dgm:cxn modelId="{6F77B334-0DE2-4244-8B99-F9D749FDD4E5}" type="presParOf" srcId="{150C0DD1-EC7F-1E47-9A9E-C4DE3288BDFA}" destId="{A7BAD74B-DC41-4D48-83E8-B394F65D692A}" srcOrd="0" destOrd="0" presId="urn:microsoft.com/office/officeart/2005/8/layout/orgChart1"/>
    <dgm:cxn modelId="{2690EC7C-ED7D-D445-9537-74F491AEF501}" type="presParOf" srcId="{A7BAD74B-DC41-4D48-83E8-B394F65D692A}" destId="{621DAD53-0030-D845-B8E6-07462808BF6F}" srcOrd="0" destOrd="0" presId="urn:microsoft.com/office/officeart/2005/8/layout/orgChart1"/>
    <dgm:cxn modelId="{50FE014F-8070-F246-8C7A-530DCD647D64}" type="presParOf" srcId="{A7BAD74B-DC41-4D48-83E8-B394F65D692A}" destId="{EF151B0F-9864-D343-9DE2-D26A9EE51E72}" srcOrd="1" destOrd="0" presId="urn:microsoft.com/office/officeart/2005/8/layout/orgChart1"/>
    <dgm:cxn modelId="{58DD6A5F-D3D9-A641-BB46-3EE3DC398F56}" type="presParOf" srcId="{150C0DD1-EC7F-1E47-9A9E-C4DE3288BDFA}" destId="{1AAF719E-FE44-3841-8C2B-85AB125E02AF}" srcOrd="1" destOrd="0" presId="urn:microsoft.com/office/officeart/2005/8/layout/orgChart1"/>
    <dgm:cxn modelId="{CCB05C32-FA28-F74F-85EB-D826B4810A75}" type="presParOf" srcId="{150C0DD1-EC7F-1E47-9A9E-C4DE3288BDFA}" destId="{01326D9A-1C91-4544-B53E-F6BB0FCB37A6}" srcOrd="2" destOrd="0" presId="urn:microsoft.com/office/officeart/2005/8/layout/orgChart1"/>
    <dgm:cxn modelId="{23E1BF40-D82B-FB41-A790-D3DC8C64D968}" type="presParOf" srcId="{9123C842-E341-CC4A-9425-B8CE06F06853}" destId="{E3F6A281-2841-0A43-8875-D0C738FB04A8}" srcOrd="4" destOrd="0" presId="urn:microsoft.com/office/officeart/2005/8/layout/orgChart1"/>
    <dgm:cxn modelId="{B41079CB-35E5-0F41-8383-B9B241AB88E6}" type="presParOf" srcId="{9123C842-E341-CC4A-9425-B8CE06F06853}" destId="{0E85F5F4-95CF-F542-A3BA-B9F612AFEE69}" srcOrd="5" destOrd="0" presId="urn:microsoft.com/office/officeart/2005/8/layout/orgChart1"/>
    <dgm:cxn modelId="{2DEB6A6A-AD17-1240-9AAA-54AB02ABF9B0}" type="presParOf" srcId="{0E85F5F4-95CF-F542-A3BA-B9F612AFEE69}" destId="{F6B9D99B-7401-6742-8801-81BA13AA246E}" srcOrd="0" destOrd="0" presId="urn:microsoft.com/office/officeart/2005/8/layout/orgChart1"/>
    <dgm:cxn modelId="{ABE2F457-3FFA-4448-BE8A-BD36C977C094}" type="presParOf" srcId="{F6B9D99B-7401-6742-8801-81BA13AA246E}" destId="{0B8313DC-3F65-A847-9860-1D8BF4712049}" srcOrd="0" destOrd="0" presId="urn:microsoft.com/office/officeart/2005/8/layout/orgChart1"/>
    <dgm:cxn modelId="{1AB63D05-3E67-4049-9ECC-D1E3DD2994EC}" type="presParOf" srcId="{F6B9D99B-7401-6742-8801-81BA13AA246E}" destId="{E0DDC556-83FC-8443-8E88-1C6CAF212C86}" srcOrd="1" destOrd="0" presId="urn:microsoft.com/office/officeart/2005/8/layout/orgChart1"/>
    <dgm:cxn modelId="{DB49D7E4-A8DA-CD48-B1DE-FDC95A8C8C99}" type="presParOf" srcId="{0E85F5F4-95CF-F542-A3BA-B9F612AFEE69}" destId="{60827046-D70F-8B4F-88FF-741597FEA92E}" srcOrd="1" destOrd="0" presId="urn:microsoft.com/office/officeart/2005/8/layout/orgChart1"/>
    <dgm:cxn modelId="{6149FCE0-DAFA-7A43-A55E-3C4FFA4C0F21}" type="presParOf" srcId="{0E85F5F4-95CF-F542-A3BA-B9F612AFEE69}" destId="{A6449AEE-AD37-1942-99F9-9FB27FEEFB01}" srcOrd="2" destOrd="0" presId="urn:microsoft.com/office/officeart/2005/8/layout/orgChart1"/>
    <dgm:cxn modelId="{954B0E72-D5AA-F54E-B938-14E83B14A750}" type="presParOf" srcId="{C10748F4-063C-B649-91EE-D3D39EF89BC4}" destId="{DE93EE89-B5B8-2547-8663-7A6085A5DA1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772EE-9745-D94F-A7C4-6849E59274B7}" type="doc">
      <dgm:prSet loTypeId="urn:microsoft.com/office/officeart/2008/layout/LinedList" loCatId="" qsTypeId="urn:microsoft.com/office/officeart/2005/8/quickstyle/simple1" qsCatId="simple" csTypeId="urn:microsoft.com/office/officeart/2005/8/colors/accent4_2" csCatId="accent4" phldr="1"/>
      <dgm:spPr/>
      <dgm:t>
        <a:bodyPr/>
        <a:lstStyle/>
        <a:p>
          <a:endParaRPr lang="en-US"/>
        </a:p>
      </dgm:t>
    </dgm:pt>
    <dgm:pt modelId="{8DF19B90-95B7-874E-9B68-C71AC840A984}">
      <dgm:prSet phldrT="[Text]"/>
      <dgm:spPr/>
      <dgm:t>
        <a:bodyPr/>
        <a:lstStyle/>
        <a:p>
          <a:endParaRPr lang="en-US" dirty="0"/>
        </a:p>
      </dgm:t>
    </dgm:pt>
    <dgm:pt modelId="{C59A6888-E757-0F43-9D13-60EFD50CD713}" type="parTrans" cxnId="{E344A3A2-CAF8-FE47-BB26-3E7C4BEEDC5C}">
      <dgm:prSet/>
      <dgm:spPr/>
      <dgm:t>
        <a:bodyPr/>
        <a:lstStyle/>
        <a:p>
          <a:endParaRPr lang="en-US"/>
        </a:p>
      </dgm:t>
    </dgm:pt>
    <dgm:pt modelId="{183D7435-2BC3-6E45-B414-1942C413C107}" type="sibTrans" cxnId="{E344A3A2-CAF8-FE47-BB26-3E7C4BEEDC5C}">
      <dgm:prSet/>
      <dgm:spPr/>
      <dgm:t>
        <a:bodyPr/>
        <a:lstStyle/>
        <a:p>
          <a:endParaRPr lang="en-US"/>
        </a:p>
      </dgm:t>
    </dgm:pt>
    <dgm:pt modelId="{4F455BBA-3917-0642-8631-E73D77EDAD99}">
      <dgm:prSet phldrT="[Text]"/>
      <dgm:spPr/>
      <dgm:t>
        <a:bodyPr/>
        <a:lstStyle/>
        <a:p>
          <a:r>
            <a:rPr lang="en-US" dirty="0" smtClean="0"/>
            <a:t>Impacts Scalability</a:t>
          </a:r>
        </a:p>
        <a:p>
          <a:r>
            <a:rPr lang="en-US" dirty="0" smtClean="0"/>
            <a:t>Impacts Performance</a:t>
          </a:r>
          <a:endParaRPr lang="en-US" dirty="0"/>
        </a:p>
      </dgm:t>
    </dgm:pt>
    <dgm:pt modelId="{980974B6-2E3A-D44C-AB26-7CEBEE96FAB2}" type="parTrans" cxnId="{1308F667-7FDD-0F45-8D91-4C0279163D8F}">
      <dgm:prSet/>
      <dgm:spPr/>
      <dgm:t>
        <a:bodyPr/>
        <a:lstStyle/>
        <a:p>
          <a:endParaRPr lang="en-US"/>
        </a:p>
      </dgm:t>
    </dgm:pt>
    <dgm:pt modelId="{F8BBBE5C-7F31-4046-B781-FAC922CFEC34}" type="sibTrans" cxnId="{1308F667-7FDD-0F45-8D91-4C0279163D8F}">
      <dgm:prSet/>
      <dgm:spPr/>
      <dgm:t>
        <a:bodyPr/>
        <a:lstStyle/>
        <a:p>
          <a:endParaRPr lang="en-US"/>
        </a:p>
      </dgm:t>
    </dgm:pt>
    <dgm:pt modelId="{77BB6028-FCE8-AB4E-B7E4-5942F876B8C2}">
      <dgm:prSet phldrT="[Text]"/>
      <dgm:spPr/>
      <dgm:t>
        <a:bodyPr/>
        <a:lstStyle/>
        <a:p>
          <a:r>
            <a:rPr lang="en-US" dirty="0" smtClean="0"/>
            <a:t>Impacts Protocol Extensibility</a:t>
          </a:r>
        </a:p>
        <a:p>
          <a:r>
            <a:rPr lang="en-US" dirty="0" smtClean="0"/>
            <a:t>Impacts Service Extensibility</a:t>
          </a:r>
        </a:p>
      </dgm:t>
    </dgm:pt>
    <dgm:pt modelId="{53615B00-F00D-2141-96E7-C4865F6C9009}" type="parTrans" cxnId="{D4B85B61-0C19-B246-A52F-9F94E53520BA}">
      <dgm:prSet/>
      <dgm:spPr/>
      <dgm:t>
        <a:bodyPr/>
        <a:lstStyle/>
        <a:p>
          <a:endParaRPr lang="en-US"/>
        </a:p>
      </dgm:t>
    </dgm:pt>
    <dgm:pt modelId="{C0D13D26-7735-9E41-9ED9-B10C19C4E460}" type="sibTrans" cxnId="{D4B85B61-0C19-B246-A52F-9F94E53520BA}">
      <dgm:prSet/>
      <dgm:spPr/>
      <dgm:t>
        <a:bodyPr/>
        <a:lstStyle/>
        <a:p>
          <a:endParaRPr lang="en-US"/>
        </a:p>
      </dgm:t>
    </dgm:pt>
    <dgm:pt modelId="{16CE8BCB-C8CD-2248-B41E-753084A6501F}">
      <dgm:prSet phldrT="[Text]"/>
      <dgm:spPr/>
      <dgm:t>
        <a:bodyPr/>
        <a:lstStyle/>
        <a:p>
          <a:r>
            <a:rPr lang="en-US" dirty="0" smtClean="0"/>
            <a:t>Impacts Deployability</a:t>
          </a:r>
        </a:p>
        <a:p>
          <a:r>
            <a:rPr lang="en-US" dirty="0" smtClean="0"/>
            <a:t>Impacts Fault Tolerance</a:t>
          </a:r>
          <a:endParaRPr lang="en-US" dirty="0"/>
        </a:p>
      </dgm:t>
    </dgm:pt>
    <dgm:pt modelId="{DA680F8A-3BF9-B64A-8E10-66EF1F3BD9C0}" type="parTrans" cxnId="{2C4ECEA4-BD37-6D45-B8ED-6D64D321BFA5}">
      <dgm:prSet/>
      <dgm:spPr/>
      <dgm:t>
        <a:bodyPr/>
        <a:lstStyle/>
        <a:p>
          <a:endParaRPr lang="en-US"/>
        </a:p>
      </dgm:t>
    </dgm:pt>
    <dgm:pt modelId="{FE85EDB8-9015-5A4A-834F-FB1BB1074A72}" type="sibTrans" cxnId="{2C4ECEA4-BD37-6D45-B8ED-6D64D321BFA5}">
      <dgm:prSet/>
      <dgm:spPr/>
      <dgm:t>
        <a:bodyPr/>
        <a:lstStyle/>
        <a:p>
          <a:endParaRPr lang="en-US"/>
        </a:p>
      </dgm:t>
    </dgm:pt>
    <dgm:pt modelId="{82F3594D-5E88-DD45-AB14-FB4EF004EF19}" type="pres">
      <dgm:prSet presAssocID="{319772EE-9745-D94F-A7C4-6849E59274B7}" presName="vert0" presStyleCnt="0">
        <dgm:presLayoutVars>
          <dgm:dir/>
          <dgm:animOne val="branch"/>
          <dgm:animLvl val="lvl"/>
        </dgm:presLayoutVars>
      </dgm:prSet>
      <dgm:spPr/>
      <dgm:t>
        <a:bodyPr/>
        <a:lstStyle/>
        <a:p>
          <a:endParaRPr lang="en-US"/>
        </a:p>
      </dgm:t>
    </dgm:pt>
    <dgm:pt modelId="{A8F98D96-E426-894B-A350-69704258664F}" type="pres">
      <dgm:prSet presAssocID="{8DF19B90-95B7-874E-9B68-C71AC840A984}" presName="thickLine" presStyleLbl="alignNode1" presStyleIdx="0" presStyleCnt="1" custLinFactNeighborY="0"/>
      <dgm:spPr>
        <a:ln>
          <a:noFill/>
        </a:ln>
      </dgm:spPr>
    </dgm:pt>
    <dgm:pt modelId="{E518DD8B-F6D4-5841-95CF-BD867BB9456A}" type="pres">
      <dgm:prSet presAssocID="{8DF19B90-95B7-874E-9B68-C71AC840A984}" presName="horz1" presStyleCnt="0"/>
      <dgm:spPr/>
    </dgm:pt>
    <dgm:pt modelId="{F5B96C74-FED7-9E42-85B1-8957CCB20768}" type="pres">
      <dgm:prSet presAssocID="{8DF19B90-95B7-874E-9B68-C71AC840A984}" presName="tx1" presStyleLbl="revTx" presStyleIdx="0" presStyleCnt="4"/>
      <dgm:spPr/>
      <dgm:t>
        <a:bodyPr/>
        <a:lstStyle/>
        <a:p>
          <a:endParaRPr lang="en-US"/>
        </a:p>
      </dgm:t>
    </dgm:pt>
    <dgm:pt modelId="{9542ED8A-5D7A-8345-AFAF-3C4392951256}" type="pres">
      <dgm:prSet presAssocID="{8DF19B90-95B7-874E-9B68-C71AC840A984}" presName="vert1" presStyleCnt="0"/>
      <dgm:spPr/>
    </dgm:pt>
    <dgm:pt modelId="{9E3D2844-9D67-0446-9BCF-634C7AD8C806}" type="pres">
      <dgm:prSet presAssocID="{4F455BBA-3917-0642-8631-E73D77EDAD99}" presName="vertSpace2a" presStyleCnt="0"/>
      <dgm:spPr/>
    </dgm:pt>
    <dgm:pt modelId="{85DC4879-12AB-7043-B26C-057E07990C5E}" type="pres">
      <dgm:prSet presAssocID="{4F455BBA-3917-0642-8631-E73D77EDAD99}" presName="horz2" presStyleCnt="0"/>
      <dgm:spPr/>
    </dgm:pt>
    <dgm:pt modelId="{A93B1263-0A27-D84A-AF80-F770A49A1137}" type="pres">
      <dgm:prSet presAssocID="{4F455BBA-3917-0642-8631-E73D77EDAD99}" presName="horzSpace2" presStyleCnt="0"/>
      <dgm:spPr/>
    </dgm:pt>
    <dgm:pt modelId="{5469122C-BC6B-CC46-B5A5-4B018B26523D}" type="pres">
      <dgm:prSet presAssocID="{4F455BBA-3917-0642-8631-E73D77EDAD99}" presName="tx2" presStyleLbl="revTx" presStyleIdx="1" presStyleCnt="4"/>
      <dgm:spPr/>
      <dgm:t>
        <a:bodyPr/>
        <a:lstStyle/>
        <a:p>
          <a:endParaRPr lang="en-US"/>
        </a:p>
      </dgm:t>
    </dgm:pt>
    <dgm:pt modelId="{3302DEEB-AF7A-9F4F-A54C-3BEB1217A6F1}" type="pres">
      <dgm:prSet presAssocID="{4F455BBA-3917-0642-8631-E73D77EDAD99}" presName="vert2" presStyleCnt="0"/>
      <dgm:spPr/>
    </dgm:pt>
    <dgm:pt modelId="{530923DB-FFA7-2946-B03F-5A6EF2A16363}" type="pres">
      <dgm:prSet presAssocID="{4F455BBA-3917-0642-8631-E73D77EDAD99}" presName="thinLine2b" presStyleLbl="callout" presStyleIdx="0" presStyleCnt="3"/>
      <dgm:spPr/>
    </dgm:pt>
    <dgm:pt modelId="{43A5F30E-BAD5-DC41-AA71-345A31B1755D}" type="pres">
      <dgm:prSet presAssocID="{4F455BBA-3917-0642-8631-E73D77EDAD99}" presName="vertSpace2b" presStyleCnt="0"/>
      <dgm:spPr/>
    </dgm:pt>
    <dgm:pt modelId="{7FD1F36C-8D99-9A4D-977C-7253B4061637}" type="pres">
      <dgm:prSet presAssocID="{77BB6028-FCE8-AB4E-B7E4-5942F876B8C2}" presName="horz2" presStyleCnt="0"/>
      <dgm:spPr/>
    </dgm:pt>
    <dgm:pt modelId="{F2D2A4E6-6F95-E54C-9FDD-6F1EF9135F5E}" type="pres">
      <dgm:prSet presAssocID="{77BB6028-FCE8-AB4E-B7E4-5942F876B8C2}" presName="horzSpace2" presStyleCnt="0"/>
      <dgm:spPr/>
    </dgm:pt>
    <dgm:pt modelId="{F7C08602-BC53-1649-B517-C3BA82B932EC}" type="pres">
      <dgm:prSet presAssocID="{77BB6028-FCE8-AB4E-B7E4-5942F876B8C2}" presName="tx2" presStyleLbl="revTx" presStyleIdx="2" presStyleCnt="4"/>
      <dgm:spPr/>
      <dgm:t>
        <a:bodyPr/>
        <a:lstStyle/>
        <a:p>
          <a:endParaRPr lang="en-US"/>
        </a:p>
      </dgm:t>
    </dgm:pt>
    <dgm:pt modelId="{D6CCD633-9F4D-C149-A77A-D483140807A1}" type="pres">
      <dgm:prSet presAssocID="{77BB6028-FCE8-AB4E-B7E4-5942F876B8C2}" presName="vert2" presStyleCnt="0"/>
      <dgm:spPr/>
    </dgm:pt>
    <dgm:pt modelId="{582B675E-7842-784D-BA0F-9801EE4AC1A0}" type="pres">
      <dgm:prSet presAssocID="{77BB6028-FCE8-AB4E-B7E4-5942F876B8C2}" presName="thinLine2b" presStyleLbl="callout" presStyleIdx="1" presStyleCnt="3"/>
      <dgm:spPr/>
    </dgm:pt>
    <dgm:pt modelId="{8DAC4D7E-82DF-8746-A57D-119D008FC501}" type="pres">
      <dgm:prSet presAssocID="{77BB6028-FCE8-AB4E-B7E4-5942F876B8C2}" presName="vertSpace2b" presStyleCnt="0"/>
      <dgm:spPr/>
    </dgm:pt>
    <dgm:pt modelId="{2F5A49C5-ECFC-8940-B7DC-F5F5925A9C74}" type="pres">
      <dgm:prSet presAssocID="{16CE8BCB-C8CD-2248-B41E-753084A6501F}" presName="horz2" presStyleCnt="0"/>
      <dgm:spPr/>
    </dgm:pt>
    <dgm:pt modelId="{9F412557-A24E-4641-AC00-1F49D4D35D75}" type="pres">
      <dgm:prSet presAssocID="{16CE8BCB-C8CD-2248-B41E-753084A6501F}" presName="horzSpace2" presStyleCnt="0"/>
      <dgm:spPr/>
    </dgm:pt>
    <dgm:pt modelId="{18FAC3F6-B6AB-104C-8E42-F7571081750A}" type="pres">
      <dgm:prSet presAssocID="{16CE8BCB-C8CD-2248-B41E-753084A6501F}" presName="tx2" presStyleLbl="revTx" presStyleIdx="3" presStyleCnt="4"/>
      <dgm:spPr/>
      <dgm:t>
        <a:bodyPr/>
        <a:lstStyle/>
        <a:p>
          <a:endParaRPr lang="en-US"/>
        </a:p>
      </dgm:t>
    </dgm:pt>
    <dgm:pt modelId="{E82CAD3C-CC97-C849-AB97-6F1B45A3A60D}" type="pres">
      <dgm:prSet presAssocID="{16CE8BCB-C8CD-2248-B41E-753084A6501F}" presName="vert2" presStyleCnt="0"/>
      <dgm:spPr/>
    </dgm:pt>
    <dgm:pt modelId="{E2FBE62B-3206-4040-B896-E10F942785B1}" type="pres">
      <dgm:prSet presAssocID="{16CE8BCB-C8CD-2248-B41E-753084A6501F}" presName="thinLine2b" presStyleLbl="callout" presStyleIdx="2" presStyleCnt="3"/>
      <dgm:spPr/>
    </dgm:pt>
    <dgm:pt modelId="{73D20BBE-7A98-DA43-B81D-EA7FCED8A719}" type="pres">
      <dgm:prSet presAssocID="{16CE8BCB-C8CD-2248-B41E-753084A6501F}" presName="vertSpace2b" presStyleCnt="0"/>
      <dgm:spPr/>
    </dgm:pt>
  </dgm:ptLst>
  <dgm:cxnLst>
    <dgm:cxn modelId="{A2D0B102-A27A-4E41-BB93-ED885DF4F392}" type="presOf" srcId="{16CE8BCB-C8CD-2248-B41E-753084A6501F}" destId="{18FAC3F6-B6AB-104C-8E42-F7571081750A}" srcOrd="0" destOrd="0" presId="urn:microsoft.com/office/officeart/2008/layout/LinedList"/>
    <dgm:cxn modelId="{1308F667-7FDD-0F45-8D91-4C0279163D8F}" srcId="{8DF19B90-95B7-874E-9B68-C71AC840A984}" destId="{4F455BBA-3917-0642-8631-E73D77EDAD99}" srcOrd="0" destOrd="0" parTransId="{980974B6-2E3A-D44C-AB26-7CEBEE96FAB2}" sibTransId="{F8BBBE5C-7F31-4046-B781-FAC922CFEC34}"/>
    <dgm:cxn modelId="{E344A3A2-CAF8-FE47-BB26-3E7C4BEEDC5C}" srcId="{319772EE-9745-D94F-A7C4-6849E59274B7}" destId="{8DF19B90-95B7-874E-9B68-C71AC840A984}" srcOrd="0" destOrd="0" parTransId="{C59A6888-E757-0F43-9D13-60EFD50CD713}" sibTransId="{183D7435-2BC3-6E45-B414-1942C413C107}"/>
    <dgm:cxn modelId="{2C4ECEA4-BD37-6D45-B8ED-6D64D321BFA5}" srcId="{8DF19B90-95B7-874E-9B68-C71AC840A984}" destId="{16CE8BCB-C8CD-2248-B41E-753084A6501F}" srcOrd="2" destOrd="0" parTransId="{DA680F8A-3BF9-B64A-8E10-66EF1F3BD9C0}" sibTransId="{FE85EDB8-9015-5A4A-834F-FB1BB1074A72}"/>
    <dgm:cxn modelId="{69CC6C55-251A-B644-B761-CB73CB447632}" type="presOf" srcId="{8DF19B90-95B7-874E-9B68-C71AC840A984}" destId="{F5B96C74-FED7-9E42-85B1-8957CCB20768}" srcOrd="0" destOrd="0" presId="urn:microsoft.com/office/officeart/2008/layout/LinedList"/>
    <dgm:cxn modelId="{EC77876F-11DA-5E41-9AF0-8C5846492FA6}" type="presOf" srcId="{77BB6028-FCE8-AB4E-B7E4-5942F876B8C2}" destId="{F7C08602-BC53-1649-B517-C3BA82B932EC}" srcOrd="0" destOrd="0" presId="urn:microsoft.com/office/officeart/2008/layout/LinedList"/>
    <dgm:cxn modelId="{A44CFAC5-B41B-DC42-8946-2F73E41C3CB7}" type="presOf" srcId="{4F455BBA-3917-0642-8631-E73D77EDAD99}" destId="{5469122C-BC6B-CC46-B5A5-4B018B26523D}" srcOrd="0" destOrd="0" presId="urn:microsoft.com/office/officeart/2008/layout/LinedList"/>
    <dgm:cxn modelId="{FBA5AAFC-726D-2F42-BEA9-2015E44F6433}" type="presOf" srcId="{319772EE-9745-D94F-A7C4-6849E59274B7}" destId="{82F3594D-5E88-DD45-AB14-FB4EF004EF19}" srcOrd="0" destOrd="0" presId="urn:microsoft.com/office/officeart/2008/layout/LinedList"/>
    <dgm:cxn modelId="{D4B85B61-0C19-B246-A52F-9F94E53520BA}" srcId="{8DF19B90-95B7-874E-9B68-C71AC840A984}" destId="{77BB6028-FCE8-AB4E-B7E4-5942F876B8C2}" srcOrd="1" destOrd="0" parTransId="{53615B00-F00D-2141-96E7-C4865F6C9009}" sibTransId="{C0D13D26-7735-9E41-9ED9-B10C19C4E460}"/>
    <dgm:cxn modelId="{F467E156-7160-3743-BE1C-831B0F24F40D}" type="presParOf" srcId="{82F3594D-5E88-DD45-AB14-FB4EF004EF19}" destId="{A8F98D96-E426-894B-A350-69704258664F}" srcOrd="0" destOrd="0" presId="urn:microsoft.com/office/officeart/2008/layout/LinedList"/>
    <dgm:cxn modelId="{4D294C2A-8D4A-314E-B722-552F327049FF}" type="presParOf" srcId="{82F3594D-5E88-DD45-AB14-FB4EF004EF19}" destId="{E518DD8B-F6D4-5841-95CF-BD867BB9456A}" srcOrd="1" destOrd="0" presId="urn:microsoft.com/office/officeart/2008/layout/LinedList"/>
    <dgm:cxn modelId="{BA7E54C5-0B51-B344-B0E8-3EA584C78C93}" type="presParOf" srcId="{E518DD8B-F6D4-5841-95CF-BD867BB9456A}" destId="{F5B96C74-FED7-9E42-85B1-8957CCB20768}" srcOrd="0" destOrd="0" presId="urn:microsoft.com/office/officeart/2008/layout/LinedList"/>
    <dgm:cxn modelId="{981CB6CF-8A8E-F14A-9741-6F5A64EAB687}" type="presParOf" srcId="{E518DD8B-F6D4-5841-95CF-BD867BB9456A}" destId="{9542ED8A-5D7A-8345-AFAF-3C4392951256}" srcOrd="1" destOrd="0" presId="urn:microsoft.com/office/officeart/2008/layout/LinedList"/>
    <dgm:cxn modelId="{2B563975-CECA-6346-8BB0-F8FD3A4DB320}" type="presParOf" srcId="{9542ED8A-5D7A-8345-AFAF-3C4392951256}" destId="{9E3D2844-9D67-0446-9BCF-634C7AD8C806}" srcOrd="0" destOrd="0" presId="urn:microsoft.com/office/officeart/2008/layout/LinedList"/>
    <dgm:cxn modelId="{25EF447B-B18B-5C4E-B8E0-A480C210B9E8}" type="presParOf" srcId="{9542ED8A-5D7A-8345-AFAF-3C4392951256}" destId="{85DC4879-12AB-7043-B26C-057E07990C5E}" srcOrd="1" destOrd="0" presId="urn:microsoft.com/office/officeart/2008/layout/LinedList"/>
    <dgm:cxn modelId="{261D555A-1FF3-5D4C-8879-9ACC906EA30A}" type="presParOf" srcId="{85DC4879-12AB-7043-B26C-057E07990C5E}" destId="{A93B1263-0A27-D84A-AF80-F770A49A1137}" srcOrd="0" destOrd="0" presId="urn:microsoft.com/office/officeart/2008/layout/LinedList"/>
    <dgm:cxn modelId="{644A3CB2-BE4D-214E-8C1B-1C188E2C8DC8}" type="presParOf" srcId="{85DC4879-12AB-7043-B26C-057E07990C5E}" destId="{5469122C-BC6B-CC46-B5A5-4B018B26523D}" srcOrd="1" destOrd="0" presId="urn:microsoft.com/office/officeart/2008/layout/LinedList"/>
    <dgm:cxn modelId="{87F806B4-8CC8-644E-9460-27AE5E3B5671}" type="presParOf" srcId="{85DC4879-12AB-7043-B26C-057E07990C5E}" destId="{3302DEEB-AF7A-9F4F-A54C-3BEB1217A6F1}" srcOrd="2" destOrd="0" presId="urn:microsoft.com/office/officeart/2008/layout/LinedList"/>
    <dgm:cxn modelId="{A245B804-8706-A949-9E60-D046E63EC7F6}" type="presParOf" srcId="{9542ED8A-5D7A-8345-AFAF-3C4392951256}" destId="{530923DB-FFA7-2946-B03F-5A6EF2A16363}" srcOrd="2" destOrd="0" presId="urn:microsoft.com/office/officeart/2008/layout/LinedList"/>
    <dgm:cxn modelId="{370A93AB-9C0A-B040-B977-34463E4BDFB4}" type="presParOf" srcId="{9542ED8A-5D7A-8345-AFAF-3C4392951256}" destId="{43A5F30E-BAD5-DC41-AA71-345A31B1755D}" srcOrd="3" destOrd="0" presId="urn:microsoft.com/office/officeart/2008/layout/LinedList"/>
    <dgm:cxn modelId="{F41294FF-E807-6A46-974B-9555137BBB07}" type="presParOf" srcId="{9542ED8A-5D7A-8345-AFAF-3C4392951256}" destId="{7FD1F36C-8D99-9A4D-977C-7253B4061637}" srcOrd="4" destOrd="0" presId="urn:microsoft.com/office/officeart/2008/layout/LinedList"/>
    <dgm:cxn modelId="{3240A165-49A5-F84C-BB86-E78A53E235E0}" type="presParOf" srcId="{7FD1F36C-8D99-9A4D-977C-7253B4061637}" destId="{F2D2A4E6-6F95-E54C-9FDD-6F1EF9135F5E}" srcOrd="0" destOrd="0" presId="urn:microsoft.com/office/officeart/2008/layout/LinedList"/>
    <dgm:cxn modelId="{399EDD92-0044-5347-8BAA-CCAE427A6D6C}" type="presParOf" srcId="{7FD1F36C-8D99-9A4D-977C-7253B4061637}" destId="{F7C08602-BC53-1649-B517-C3BA82B932EC}" srcOrd="1" destOrd="0" presId="urn:microsoft.com/office/officeart/2008/layout/LinedList"/>
    <dgm:cxn modelId="{6A5E6644-261A-AC4E-9692-C76F7EFDCD38}" type="presParOf" srcId="{7FD1F36C-8D99-9A4D-977C-7253B4061637}" destId="{D6CCD633-9F4D-C149-A77A-D483140807A1}" srcOrd="2" destOrd="0" presId="urn:microsoft.com/office/officeart/2008/layout/LinedList"/>
    <dgm:cxn modelId="{2E45F5D8-F11D-324D-8FB3-12338F095371}" type="presParOf" srcId="{9542ED8A-5D7A-8345-AFAF-3C4392951256}" destId="{582B675E-7842-784D-BA0F-9801EE4AC1A0}" srcOrd="5" destOrd="0" presId="urn:microsoft.com/office/officeart/2008/layout/LinedList"/>
    <dgm:cxn modelId="{28DBFA34-E397-0845-9339-1950D2E46BBF}" type="presParOf" srcId="{9542ED8A-5D7A-8345-AFAF-3C4392951256}" destId="{8DAC4D7E-82DF-8746-A57D-119D008FC501}" srcOrd="6" destOrd="0" presId="urn:microsoft.com/office/officeart/2008/layout/LinedList"/>
    <dgm:cxn modelId="{12D6AFA5-24D0-104E-B58E-28AE286BC906}" type="presParOf" srcId="{9542ED8A-5D7A-8345-AFAF-3C4392951256}" destId="{2F5A49C5-ECFC-8940-B7DC-F5F5925A9C74}" srcOrd="7" destOrd="0" presId="urn:microsoft.com/office/officeart/2008/layout/LinedList"/>
    <dgm:cxn modelId="{CE26CC19-EC49-014A-A986-FB5526FA89D9}" type="presParOf" srcId="{2F5A49C5-ECFC-8940-B7DC-F5F5925A9C74}" destId="{9F412557-A24E-4641-AC00-1F49D4D35D75}" srcOrd="0" destOrd="0" presId="urn:microsoft.com/office/officeart/2008/layout/LinedList"/>
    <dgm:cxn modelId="{C4D66FCC-EAB8-A146-9C50-0928B3C6B884}" type="presParOf" srcId="{2F5A49C5-ECFC-8940-B7DC-F5F5925A9C74}" destId="{18FAC3F6-B6AB-104C-8E42-F7571081750A}" srcOrd="1" destOrd="0" presId="urn:microsoft.com/office/officeart/2008/layout/LinedList"/>
    <dgm:cxn modelId="{F50D8C84-D37A-4246-BB22-04FED68B17B8}" type="presParOf" srcId="{2F5A49C5-ECFC-8940-B7DC-F5F5925A9C74}" destId="{E82CAD3C-CC97-C849-AB97-6F1B45A3A60D}" srcOrd="2" destOrd="0" presId="urn:microsoft.com/office/officeart/2008/layout/LinedList"/>
    <dgm:cxn modelId="{6CF43559-86F9-374F-B394-978F4B7D0A08}" type="presParOf" srcId="{9542ED8A-5D7A-8345-AFAF-3C4392951256}" destId="{E2FBE62B-3206-4040-B896-E10F942785B1}" srcOrd="8" destOrd="0" presId="urn:microsoft.com/office/officeart/2008/layout/LinedList"/>
    <dgm:cxn modelId="{62389854-FB85-5F42-B9A8-D3B27D5F44E5}" type="presParOf" srcId="{9542ED8A-5D7A-8345-AFAF-3C4392951256}" destId="{73D20BBE-7A98-DA43-B81D-EA7FCED8A719}"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8/9/2012</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70950"/>
            <a:ext cx="1828800" cy="2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1438" indent="-171438">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1438" indent="-171438">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1438" indent="-171438">
              <a:buFontTx/>
              <a:buChar char="-"/>
            </a:pPr>
            <a:endParaRPr lang="en-US" dirty="0"/>
          </a:p>
          <a:p>
            <a:pPr marL="171438" indent="-171438">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1438" indent="-171438">
              <a:buFontTx/>
              <a:buChar char="-"/>
            </a:pPr>
            <a:endParaRPr lang="en-US" dirty="0"/>
          </a:p>
          <a:p>
            <a:pPr marL="171438" indent="-171438">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1438" indent="-171438">
              <a:buFontTx/>
              <a:buChar char="-"/>
            </a:pPr>
            <a:endParaRPr lang="en-US" dirty="0"/>
          </a:p>
          <a:p>
            <a:pPr marL="171438" indent="-171438">
              <a:buFontTx/>
              <a:buChar char="-"/>
            </a:pPr>
            <a:r>
              <a:rPr lang="en-US" dirty="0"/>
              <a:t>So, in the big picture, this is where we currently are. </a:t>
            </a:r>
          </a:p>
          <a:p>
            <a:pPr marL="171438" indent="-171438">
              <a:buFontTx/>
              <a:buChar char="-"/>
            </a:pPr>
            <a:endParaRPr lang="en-US" dirty="0"/>
          </a:p>
          <a:p>
            <a:pPr marL="171438" indent="-171438">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1438" indent="-171438">
              <a:buFontTx/>
              <a:buChar char="-"/>
            </a:pPr>
            <a:endParaRPr lang="en-US" dirty="0"/>
          </a:p>
          <a:p>
            <a:pPr marL="171438" indent="-171438">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1438" indent="-171438">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current earned value chart as the medium, let me tell a story of what we actually did compared to the semester goals we had hoped to achieve. Also,</a:t>
            </a:r>
            <a:r>
              <a:rPr lang="en-US" dirty="0" smtClean="0"/>
              <a:t> let me highlight the key decisions</a:t>
            </a:r>
            <a:r>
              <a:rPr lang="en-US" baseline="0" dirty="0" smtClean="0"/>
              <a:t> we took through the summer semester. Our earned value is based on the work packages planned to achieve the summer goals, where work packages is defined as a set of related tasks or </a:t>
            </a:r>
            <a:r>
              <a:rPr lang="en-US" baseline="0" dirty="0" err="1" smtClean="0"/>
              <a:t>activites</a:t>
            </a:r>
            <a:r>
              <a:rPr lang="en-US" baseline="0" dirty="0" smtClean="0"/>
              <a:t>. </a:t>
            </a:r>
          </a:p>
          <a:p>
            <a:endParaRPr lang="en-US" baseline="0" dirty="0" smtClean="0"/>
          </a:p>
          <a:p>
            <a:pPr rtl="0"/>
            <a:r>
              <a:rPr lang="en-US" b="1" dirty="0" smtClean="0"/>
              <a:t>Decision </a:t>
            </a:r>
            <a:r>
              <a:rPr lang="en-US" b="1" dirty="0"/>
              <a:t>points to consider</a:t>
            </a:r>
            <a:r>
              <a:rPr lang="en-US" b="1" dirty="0" smtClean="0"/>
              <a:t>:</a:t>
            </a:r>
          </a:p>
          <a:p>
            <a:pPr marL="168638" indent="-168638">
              <a:buFontTx/>
              <a:buChar char="-"/>
            </a:pPr>
            <a:r>
              <a:rPr lang="en-US" b="0" dirty="0" smtClean="0"/>
              <a:t>As</a:t>
            </a:r>
            <a:r>
              <a:rPr lang="en-US" b="0" baseline="0" dirty="0" smtClean="0"/>
              <a:t> with any other software project, we were on track in the beginning. </a:t>
            </a:r>
          </a:p>
          <a:p>
            <a:pPr marL="168638" indent="-168638">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68638" indent="-168638">
              <a:buFontTx/>
              <a:buChar char="-"/>
            </a:pPr>
            <a:r>
              <a:rPr lang="en-US" b="0" baseline="0" dirty="0" smtClean="0"/>
              <a:t>Then we re-planned because of which you can see this slight bend. We re-planned to pull architectural verification activities earlier, and we also started building core. </a:t>
            </a:r>
          </a:p>
          <a:p>
            <a:pPr marL="168638" indent="-168638">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1438" indent="-171438">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28584" indent="-228584">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100" kern="1200" baseline="0" dirty="0" smtClean="0">
                <a:solidFill>
                  <a:schemeClr val="tx1"/>
                </a:solidFill>
                <a:effectLst/>
                <a:latin typeface="Arial" charset="0"/>
                <a:ea typeface="ＭＳ Ｐゴシック" charset="0"/>
                <a:cs typeface="ＭＳ Ｐゴシック" charset="0"/>
              </a:rPr>
              <a:t>Introduce self – played role of Quality Assurance Lead this semester</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339053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Should re-emphasize that we are delivering a design for a Demand Response system</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OpenADR is NOT a design; it’s a communication model – the semantics of energy information exchange</a:t>
            </a:r>
          </a:p>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We need to consider the requirements of practical Demand</a:t>
            </a:r>
            <a:r>
              <a:rPr lang="en-US" sz="1100" kern="1200" baseline="0" dirty="0" smtClean="0">
                <a:solidFill>
                  <a:schemeClr val="tx1"/>
                </a:solidFill>
                <a:effectLst/>
                <a:latin typeface="Arial" charset="0"/>
                <a:ea typeface="ＭＳ Ｐゴシック" charset="0"/>
                <a:cs typeface="ＭＳ Ｐゴシック" charset="0"/>
              </a:rPr>
              <a:t> Response: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Scalability: How to expand into untapped markets – residential and commercial entities number 1,000’s or millions.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Extensibility: How to accommodate evolution of the OpenADR standard itself</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Performance: How to support aggressive real-time programs?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Shopping list doesn’t end there: Security, fault tolerance and reliability – all very real requirements for intended operational environment</a:t>
            </a:r>
          </a:p>
          <a:p>
            <a:pPr marL="0" lvl="0" indent="0">
              <a:buFontTx/>
              <a:buNone/>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21</a:t>
            </a:fld>
            <a:endParaRPr lang="en-US"/>
          </a:p>
        </p:txBody>
      </p:sp>
    </p:spTree>
    <p:extLst>
      <p:ext uri="{BB962C8B-B14F-4D97-AF65-F5344CB8AC3E}">
        <p14:creationId xmlns:p14="http://schemas.microsoft.com/office/powerpoint/2010/main" val="179934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If we are delivering a design that can achieve these quality objectives, we are also delivering some degree of</a:t>
            </a:r>
            <a:r>
              <a:rPr lang="en-US" sz="1100" kern="1200" baseline="0" dirty="0" smtClean="0">
                <a:solidFill>
                  <a:schemeClr val="tx1"/>
                </a:solidFill>
                <a:effectLst/>
                <a:latin typeface="Arial" charset="0"/>
                <a:ea typeface="ＭＳ Ｐゴシック" charset="0"/>
                <a:cs typeface="ＭＳ Ｐゴシック" charset="0"/>
              </a:rPr>
              <a:t> confidence in our design decisions.</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Fact of the matter: drawing boxes and arrows all last semester and reasoning through alternatives with the client</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Cheap as it is, we’ve exhausted our collective experience and intuition – need to buy more confidence</a:t>
            </a:r>
          </a:p>
          <a:p>
            <a:pPr marL="17145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Mention “quality assurance” in our team, means producing hard evidence that design decisions are sound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Looking for architecture breakers – gotchas that might send entire design document to recycle bin</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Looking for architectural gaps – have we provided enough guidance where it gets tricky?</a:t>
            </a:r>
          </a:p>
          <a:p>
            <a:pPr marL="171450" lvl="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Consider scalability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Number of patterns we’ve applied across the system – do they work?</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Queues everywhere – can we maintain throughput adding 10,000, 100,000, 500,000 1,000,000 requests?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22</a:t>
            </a:fld>
            <a:endParaRPr lang="en-US"/>
          </a:p>
        </p:txBody>
      </p:sp>
    </p:spTree>
    <p:extLst>
      <p:ext uri="{BB962C8B-B14F-4D97-AF65-F5344CB8AC3E}">
        <p14:creationId xmlns:p14="http://schemas.microsoft.com/office/powerpoint/2010/main" val="1297480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dirty="0" smtClean="0">
                <a:solidFill>
                  <a:schemeClr val="tx1"/>
                </a:solidFill>
                <a:effectLst/>
                <a:latin typeface="Arial" charset="0"/>
                <a:ea typeface="ＭＳ Ｐゴシック" charset="0"/>
                <a:cs typeface="ＭＳ Ｐゴシック" charset="0"/>
              </a:rPr>
              <a:t>Brings us back</a:t>
            </a:r>
            <a:r>
              <a:rPr lang="en-US" sz="1100" kern="1200" baseline="0" dirty="0" smtClean="0">
                <a:solidFill>
                  <a:schemeClr val="tx1"/>
                </a:solidFill>
                <a:effectLst/>
                <a:latin typeface="Arial" charset="0"/>
                <a:ea typeface="ＭＳ Ｐゴシック" charset="0"/>
                <a:cs typeface="ＭＳ Ｐゴシック" charset="0"/>
              </a:rPr>
              <a:t> to reality: What do we do when we produce evidence to the contrary?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Can’t hit that performance target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Can’t add a new service without ripping out half the framework</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If originated with an architectural decision or lack of decision – then consider that an architectural defect</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What about other defects – prototype code, test harness, configuration - two options: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1. Ignore them. </a:t>
            </a:r>
            <a:r>
              <a:rPr lang="en-US" sz="1100" kern="1200" baseline="0" dirty="0" err="1" smtClean="0">
                <a:solidFill>
                  <a:schemeClr val="tx1"/>
                </a:solidFill>
                <a:effectLst/>
                <a:latin typeface="Arial" charset="0"/>
                <a:ea typeface="ＭＳ Ｐゴシック" charset="0"/>
                <a:cs typeface="ＭＳ Ｐゴシック" charset="0"/>
              </a:rPr>
              <a:t>Afterall</a:t>
            </a:r>
            <a:r>
              <a:rPr lang="en-US" sz="1100" kern="1200" baseline="0" dirty="0" smtClean="0">
                <a:solidFill>
                  <a:schemeClr val="tx1"/>
                </a:solidFill>
                <a:effectLst/>
                <a:latin typeface="Arial" charset="0"/>
                <a:ea typeface="ＭＳ Ｐゴシック" charset="0"/>
                <a:cs typeface="ＭＳ Ｐゴシック" charset="0"/>
              </a:rPr>
              <a:t>, prototype shouldn’t become product.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2. Manage them. Truth is – become show-stoppers during assurance activities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In </a:t>
            </a:r>
            <a:r>
              <a:rPr lang="en-US" sz="1100" kern="1200" baseline="0" dirty="0" err="1" smtClean="0">
                <a:solidFill>
                  <a:schemeClr val="tx1"/>
                </a:solidFill>
                <a:effectLst/>
                <a:latin typeface="Arial" charset="0"/>
                <a:ea typeface="ＭＳ Ｐゴシック" charset="0"/>
                <a:cs typeface="ＭＳ Ｐゴシック" charset="0"/>
              </a:rPr>
              <a:t>Github’s</a:t>
            </a:r>
            <a:r>
              <a:rPr lang="en-US" sz="1100" kern="1200" baseline="0" dirty="0" smtClean="0">
                <a:solidFill>
                  <a:schemeClr val="tx1"/>
                </a:solidFill>
                <a:effectLst/>
                <a:latin typeface="Arial" charset="0"/>
                <a:ea typeface="ＭＳ Ｐゴシック" charset="0"/>
                <a:cs typeface="ＭＳ Ｐゴシック" charset="0"/>
              </a:rPr>
              <a:t> issue tracker, developed a simple taxonomy: </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Origin: Where did the defect come from (Arch. Design / Req. are the best)</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Activity: How did we find it? (Which activities seem to produce the best results)</a:t>
            </a:r>
          </a:p>
          <a:p>
            <a:pPr marL="628650" lvl="1" indent="-171450">
              <a:buFontTx/>
              <a:buChar char="-"/>
            </a:pPr>
            <a:r>
              <a:rPr lang="en-US" sz="1100" kern="1200" dirty="0" smtClean="0">
                <a:solidFill>
                  <a:schemeClr val="tx1"/>
                </a:solidFill>
                <a:effectLst/>
                <a:latin typeface="Arial" charset="0"/>
                <a:ea typeface="ＭＳ Ｐゴシック" charset="0"/>
                <a:cs typeface="ＭＳ Ｐゴシック" charset="0"/>
              </a:rPr>
              <a:t>Impact: How does defect impact desired qualities or demonstration of qualities?</a:t>
            </a: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Let me give an example: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Conducting performance test, noticed a memory leak in connector – couldn’t execute test cases.</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How did we use this information</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1. Leveraged customer’s experience: regularly comment on “show-stoppers”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2. Helped prioritize fixes and help identify what gets scrapped or refactored and when.</a:t>
            </a:r>
            <a:endParaRPr lang="en-US" sz="1100" kern="120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23</a:t>
            </a:fld>
            <a:endParaRPr lang="en-US"/>
          </a:p>
        </p:txBody>
      </p:sp>
    </p:spTree>
    <p:extLst>
      <p:ext uri="{BB962C8B-B14F-4D97-AF65-F5344CB8AC3E}">
        <p14:creationId xmlns:p14="http://schemas.microsoft.com/office/powerpoint/2010/main" val="155124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Because we chose to manage defects, needed some filters in place</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Constitute our secondary quality assurance activities: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Guess you can say that they help prevent us from tainting all the architectural evidence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Also represent an opportunity for efficiency gains and process improvement</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Original quality assurance plan – budgeted for many activities, but paired down to five essential:</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Peer Reviews, Detailed Design Reviews, Unit Testing, Integration Testing, Smoke Testing</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Naturally, these activities will change as the project winds down and focus is on documenting state of architecture</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Team rated each activity according to its usefulness from 1 – 5 – I’ll briefly highlight 3</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Detailed design reviews: Intended to check for architectural conformance or gaps and use of technology</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Due to lack of experience on team with technologies and patterns, needed to make process more disciplined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Specialization of tech occurred on team – first chance to throw red flag at a problem</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Unit testing: When prototyping, prototypes only had limited functional behavior</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On one hand, always possible to throw out entire modules of code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Coverage tools couldn’t instrument framework-</a:t>
            </a:r>
            <a:r>
              <a:rPr lang="en-US" sz="1100" kern="1200" baseline="0" dirty="0" err="1" smtClean="0">
                <a:solidFill>
                  <a:schemeClr val="tx1"/>
                </a:solidFill>
                <a:effectLst/>
                <a:latin typeface="Arial" charset="0"/>
                <a:ea typeface="ＭＳ Ｐゴシック" charset="0"/>
                <a:cs typeface="ＭＳ Ｐゴシック" charset="0"/>
              </a:rPr>
              <a:t>config</a:t>
            </a:r>
            <a:r>
              <a:rPr lang="en-US" sz="1100" kern="1200" baseline="0" dirty="0" smtClean="0">
                <a:solidFill>
                  <a:schemeClr val="tx1"/>
                </a:solidFill>
                <a:effectLst/>
                <a:latin typeface="Arial" charset="0"/>
                <a:ea typeface="ＭＳ Ｐゴシック" charset="0"/>
                <a:cs typeface="ＭＳ Ｐゴシック" charset="0"/>
              </a:rPr>
              <a:t> intensive code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Automated unit testing difficult in highly-distributed, asynchronous system</a:t>
            </a: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Smoke testing: Lengthy tests on amazon – expensive to execute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Smoke test to ensure no “show-stoppers” (under load, system exhibit different behavior)</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Test data is correct and useful</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Test team knows how to deploy and execute the system (lots of configuration)</a:t>
            </a: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24</a:t>
            </a:fld>
            <a:endParaRPr lang="en-US"/>
          </a:p>
        </p:txBody>
      </p:sp>
    </p:spTree>
    <p:extLst>
      <p:ext uri="{BB962C8B-B14F-4D97-AF65-F5344CB8AC3E}">
        <p14:creationId xmlns:p14="http://schemas.microsoft.com/office/powerpoint/2010/main" val="123539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Switch gears here for a second – talk about process of prototyping</a:t>
            </a:r>
            <a:r>
              <a:rPr lang="en-US" sz="1100" baseline="0" dirty="0" smtClean="0"/>
              <a:t> for the purposes of producing architectural evidence.</a:t>
            </a:r>
            <a:endParaRPr lang="en-US" sz="11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25</a:t>
            </a:fld>
            <a:endParaRPr lang="en-US"/>
          </a:p>
        </p:txBody>
      </p:sp>
    </p:spTree>
    <p:extLst>
      <p:ext uri="{BB962C8B-B14F-4D97-AF65-F5344CB8AC3E}">
        <p14:creationId xmlns:p14="http://schemas.microsoft.com/office/powerpoint/2010/main" val="107586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Let our quality attribute scenarios – specifically the response measures and conditions drive our verification strategy</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The priorities of the quality attributes helped guide our decisions on what to tackle first</a:t>
            </a:r>
          </a:p>
          <a:p>
            <a:pPr marL="171450"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When coming up with a strategy, need to identify which components need to be developed</a:t>
            </a:r>
          </a:p>
          <a:p>
            <a:pPr marL="171450" indent="-171450">
              <a:buFontTx/>
              <a:buChar char="-"/>
            </a:pPr>
            <a:r>
              <a:rPr lang="en-US" sz="1100" kern="1200" baseline="0" dirty="0" smtClean="0">
                <a:solidFill>
                  <a:schemeClr val="tx1"/>
                </a:solidFill>
                <a:effectLst/>
                <a:latin typeface="Arial" charset="0"/>
                <a:ea typeface="ＭＳ Ｐゴシック" charset="0"/>
                <a:cs typeface="ＭＳ Ｐゴシック" charset="0"/>
              </a:rPr>
              <a:t>More importantly, to what extent do they need to be built?</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Narrow set of functionality that will satisfy the test path</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Demonstrate interesting architectural decisions, not much else</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Need to consider future testing activities, might not need component now, but need it later</a:t>
            </a:r>
          </a:p>
          <a:p>
            <a:pPr marL="628650" lvl="1" indent="-171450">
              <a:buFontTx/>
              <a:buChar char="-"/>
            </a:pPr>
            <a:endParaRPr lang="en-US" sz="11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100" kern="1200" baseline="0" dirty="0" smtClean="0">
                <a:solidFill>
                  <a:schemeClr val="tx1"/>
                </a:solidFill>
                <a:effectLst/>
                <a:latin typeface="Arial" charset="0"/>
                <a:ea typeface="ＭＳ Ｐゴシック" charset="0"/>
                <a:cs typeface="ＭＳ Ｐゴシック" charset="0"/>
              </a:rPr>
              <a:t>Lastly, step through process a developer would follow</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Select appropriate technologies or approaches</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How might the architecture be realized</a:t>
            </a:r>
          </a:p>
          <a:p>
            <a:pPr marL="628650" lvl="1" indent="-171450">
              <a:buFontTx/>
              <a:buChar char="-"/>
            </a:pPr>
            <a:r>
              <a:rPr lang="en-US" sz="1100" kern="1200" baseline="0" dirty="0" smtClean="0">
                <a:solidFill>
                  <a:schemeClr val="tx1"/>
                </a:solidFill>
                <a:effectLst/>
                <a:latin typeface="Arial" charset="0"/>
                <a:ea typeface="ＭＳ Ｐゴシック" charset="0"/>
                <a:cs typeface="ＭＳ Ｐゴシック" charset="0"/>
              </a:rPr>
              <a:t>Did some </a:t>
            </a:r>
            <a:r>
              <a:rPr lang="en-US" sz="1100" kern="1200" baseline="0" dirty="0" err="1" smtClean="0">
                <a:solidFill>
                  <a:schemeClr val="tx1"/>
                </a:solidFill>
                <a:effectLst/>
                <a:latin typeface="Arial" charset="0"/>
                <a:ea typeface="ＭＳ Ｐゴシック" charset="0"/>
                <a:cs typeface="ＭＳ Ｐゴシック" charset="0"/>
              </a:rPr>
              <a:t>pathfinding</a:t>
            </a:r>
            <a:r>
              <a:rPr lang="en-US" sz="1100" kern="1200" baseline="0" dirty="0" smtClean="0">
                <a:solidFill>
                  <a:schemeClr val="tx1"/>
                </a:solidFill>
                <a:effectLst/>
                <a:latin typeface="Arial" charset="0"/>
                <a:ea typeface="ＭＳ Ｐゴシック" charset="0"/>
                <a:cs typeface="ＭＳ Ｐゴシック" charset="0"/>
              </a:rPr>
              <a:t> for our client – interested in using Spring, Hibernate, Inversion of Control</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27</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28</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31</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32</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33</a:t>
            </a:fld>
            <a:endParaRPr lang="en-US"/>
          </a:p>
        </p:txBody>
      </p:sp>
    </p:spTree>
    <p:extLst>
      <p:ext uri="{BB962C8B-B14F-4D97-AF65-F5344CB8AC3E}">
        <p14:creationId xmlns:p14="http://schemas.microsoft.com/office/powerpoint/2010/main" val="138875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82200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36</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38</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39</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40</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41</a:t>
            </a:fld>
            <a:endParaRPr lang="en-US"/>
          </a:p>
        </p:txBody>
      </p:sp>
    </p:spTree>
    <p:extLst>
      <p:ext uri="{BB962C8B-B14F-4D97-AF65-F5344CB8AC3E}">
        <p14:creationId xmlns:p14="http://schemas.microsoft.com/office/powerpoint/2010/main" val="117226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19108756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481444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6323207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125176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5ECEE-840B-8C46-8E1A-B434F40BBB92}" type="datetimeFigureOut">
              <a:rPr lang="en-US" smtClean="0"/>
              <a:t>8/9/2012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3702657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5ECEE-840B-8C46-8E1A-B434F40BBB92}" type="datetimeFigureOut">
              <a:rPr lang="en-US" smtClean="0"/>
              <a:t>8/9/2012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2557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5ECEE-840B-8C46-8E1A-B434F40BBB92}" type="datetimeFigureOut">
              <a:rPr lang="en-US" smtClean="0"/>
              <a:t>8/9/2012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27874761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4127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18303465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8820208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42480029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a:t>
            </a:r>
            <a:r>
              <a:rPr lang="en-US" sz="160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t>
            </a:r>
            <a:r>
              <a:rPr lang="en-US" sz="1600" dirty="0">
                <a:latin typeface="Calibri" charset="0"/>
              </a:rPr>
              <a:t>APPROACH</a:t>
            </a:r>
            <a:r>
              <a:rPr lang="en-US" sz="1600" dirty="0">
                <a:solidFill>
                  <a:srgbClr val="D0D0D0"/>
                </a:solidFill>
                <a:latin typeface="Calibri" charset="0"/>
              </a:rPr>
              <a:t>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7010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5ECEE-840B-8C46-8E1A-B434F40BBB92}" type="datetimeFigureOut">
              <a:rPr lang="en-US" smtClean="0"/>
              <a:t>8/9/2012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384937009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6553200" y="6356350"/>
            <a:ext cx="2133600" cy="365125"/>
          </a:xfrm>
          <a:prstGeom prst="rect">
            <a:avLst/>
          </a:prstGeom>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1827498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53271424"/>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qualitatively and quantitatively validate the architecture</a:t>
            </a:r>
          </a:p>
        </p:txBody>
      </p:sp>
      <p:grpSp>
        <p:nvGrpSpPr>
          <p:cNvPr id="4" name="Group 3"/>
          <p:cNvGrpSpPr/>
          <p:nvPr/>
        </p:nvGrpSpPr>
        <p:grpSpPr>
          <a:xfrm>
            <a:off x="7277100" y="5147846"/>
            <a:ext cx="1714500" cy="660240"/>
            <a:chOff x="6743700" y="5147846"/>
            <a:chExt cx="1714500" cy="660240"/>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5147846"/>
              <a:ext cx="1714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Prototype</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8689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32" grpId="0" animBg="1"/>
      <p:bldP spid="35" grpId="0" animBg="1"/>
      <p:bldP spid="38"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smtClean="0"/>
              <a:t>To </a:t>
            </a:r>
            <a:r>
              <a:rPr lang="en-US" sz="2400" dirty="0"/>
              <a:t>p</a:t>
            </a:r>
            <a:r>
              <a:rPr lang="en-US" sz="2400" dirty="0" smtClean="0"/>
              <a:t>rove the high-priority quality attributes using a prototype.</a:t>
            </a:r>
          </a:p>
          <a:p>
            <a:r>
              <a:rPr lang="en-US" sz="2400" dirty="0"/>
              <a:t>To produce a </a:t>
            </a:r>
            <a:r>
              <a:rPr lang="en-US" sz="2400" dirty="0" smtClean="0"/>
              <a:t>Reference Implementation (RI) </a:t>
            </a:r>
            <a:r>
              <a:rPr lang="en-US" sz="2400" dirty="0"/>
              <a:t>at the end of the semester; where </a:t>
            </a:r>
            <a:r>
              <a:rPr lang="en-US" sz="2400" dirty="0" smtClean="0"/>
              <a:t>RI is </a:t>
            </a:r>
            <a:r>
              <a:rPr lang="en-US" sz="2400" dirty="0"/>
              <a:t>defined as the core architecture (APIs), one service, and the 3 selected protocols. </a:t>
            </a:r>
          </a:p>
          <a:p>
            <a:endParaRPr lang="en-US" sz="2400" dirty="0" smtClean="0"/>
          </a:p>
          <a:p>
            <a:endParaRPr lang="en-US" sz="2400" dirty="0" smtClean="0"/>
          </a:p>
          <a:p>
            <a:pPr marL="0" indent="0">
              <a:buNone/>
            </a:pPr>
            <a:endParaRPr lang="en-US" sz="2400" dirty="0"/>
          </a:p>
        </p:txBody>
      </p:sp>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018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5000" y="29718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9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Value (EV) 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55701272"/>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71603108"/>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69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877833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Planning, Estimation, and Tracking</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Tree>
    <p:extLst>
      <p:ext uri="{BB962C8B-B14F-4D97-AF65-F5344CB8AC3E}">
        <p14:creationId xmlns:p14="http://schemas.microsoft.com/office/powerpoint/2010/main" val="170891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1295400"/>
            <a:ext cx="7810500" cy="4876800"/>
          </a:xfrm>
        </p:spPr>
      </p:pic>
      <p:sp>
        <p:nvSpPr>
          <p:cNvPr id="8" name="Oval 7"/>
          <p:cNvSpPr/>
          <p:nvPr/>
        </p:nvSpPr>
        <p:spPr bwMode="auto">
          <a:xfrm>
            <a:off x="762000" y="2743200"/>
            <a:ext cx="73914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6172200" y="2057400"/>
            <a:ext cx="2743200" cy="838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11800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person- hours as the sweet 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3337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0670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3525731817"/>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weekends.</a:t>
              </a:r>
              <a:endParaRPr lang="en-US" dirty="0"/>
            </a:p>
          </p:txBody>
        </p:sp>
      </p:grpSp>
      <p:sp>
        <p:nvSpPr>
          <p:cNvPr id="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71844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0883839"/>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815479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extLst>
      <p:ext uri="{BB962C8B-B14F-4D97-AF65-F5344CB8AC3E}">
        <p14:creationId xmlns:p14="http://schemas.microsoft.com/office/powerpoint/2010/main" val="3645017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t>Quality </a:t>
            </a:r>
            <a:r>
              <a:rPr lang="en-US" sz="2400" dirty="0"/>
              <a:t>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20</a:t>
            </a:fld>
            <a:endParaRPr lang="en-US"/>
          </a:p>
        </p:txBody>
      </p:sp>
    </p:spTree>
    <p:extLst>
      <p:ext uri="{BB962C8B-B14F-4D97-AF65-F5344CB8AC3E}">
        <p14:creationId xmlns:p14="http://schemas.microsoft.com/office/powerpoint/2010/main" val="2334475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13" name="Content Placeholder 3"/>
          <p:cNvSpPr>
            <a:spLocks noGrp="1"/>
          </p:cNvSpPr>
          <p:nvPr>
            <p:ph idx="1"/>
          </p:nvPr>
        </p:nvSpPr>
        <p:spPr>
          <a:xfrm>
            <a:off x="457200" y="3810000"/>
            <a:ext cx="5562600" cy="457200"/>
          </a:xfrm>
        </p:spPr>
        <p:txBody>
          <a:bodyPr/>
          <a:lstStyle/>
          <a:p>
            <a:pPr marL="0" indent="0">
              <a:buNone/>
            </a:pPr>
            <a:r>
              <a:rPr lang="en-US" sz="1800" b="1" dirty="0" smtClean="0"/>
              <a:t>Other Attributes: </a:t>
            </a:r>
            <a:r>
              <a:rPr lang="en-US" sz="1800" dirty="0" smtClean="0"/>
              <a:t>Confidentiality, Fault Tolerance</a:t>
            </a:r>
          </a:p>
        </p:txBody>
      </p:sp>
      <p:sp>
        <p:nvSpPr>
          <p:cNvPr id="3" name="Slide Number Placeholder 2"/>
          <p:cNvSpPr>
            <a:spLocks noGrp="1"/>
          </p:cNvSpPr>
          <p:nvPr>
            <p:ph type="sldNum" sz="quarter" idx="10"/>
          </p:nvPr>
        </p:nvSpPr>
        <p:spPr/>
        <p:txBody>
          <a:bodyPr/>
          <a:lstStyle/>
          <a:p>
            <a:fld id="{8BE75BF4-F827-664A-A667-67002CB07057}" type="slidenum">
              <a:rPr lang="en-US" smtClean="0"/>
              <a:pPr/>
              <a:t>21</a:t>
            </a:fld>
            <a:endParaRPr lang="en-US"/>
          </a:p>
        </p:txBody>
      </p:sp>
      <p:graphicFrame>
        <p:nvGraphicFramePr>
          <p:cNvPr id="12" name="Content Placeholder 5"/>
          <p:cNvGraphicFramePr>
            <a:graphicFrameLocks noGrp="1"/>
          </p:cNvGraphicFramePr>
          <p:nvPr>
            <p:ph sz="half" idx="4294967295"/>
            <p:extLst>
              <p:ext uri="{D42A27DB-BD31-4B8C-83A1-F6EECF244321}">
                <p14:modId xmlns:p14="http://schemas.microsoft.com/office/powerpoint/2010/main" val="1567024147"/>
              </p:ext>
            </p:extLst>
          </p:nvPr>
        </p:nvGraphicFramePr>
        <p:xfrm>
          <a:off x="533400" y="1447800"/>
          <a:ext cx="8382000" cy="2225040"/>
        </p:xfrm>
        <a:graphic>
          <a:graphicData uri="http://schemas.openxmlformats.org/drawingml/2006/table">
            <a:tbl>
              <a:tblPr firstRow="1" bandRow="1">
                <a:tableStyleId>{616DA210-FB5B-4158-B5E0-FEB733F419BA}</a:tableStyleId>
              </a:tblPr>
              <a:tblGrid>
                <a:gridCol w="898071"/>
                <a:gridCol w="2170339"/>
                <a:gridCol w="5313590"/>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ctr"/>
                      <a:r>
                        <a:rPr lang="en-US" dirty="0" smtClean="0"/>
                        <a:t>Business Driver</a:t>
                      </a:r>
                      <a:endParaRPr lang="en-US" dirty="0"/>
                    </a:p>
                  </a:txBody>
                  <a:tcPr/>
                </a:tc>
              </a:tr>
              <a:tr h="370840">
                <a:tc>
                  <a:txBody>
                    <a:bodyPr/>
                    <a:lstStyle/>
                    <a:p>
                      <a:r>
                        <a:rPr lang="en-US" dirty="0" smtClean="0"/>
                        <a:t>HIGH</a:t>
                      </a:r>
                      <a:endParaRPr lang="en-US" dirty="0"/>
                    </a:p>
                  </a:txBody>
                  <a:tcPr/>
                </a:tc>
                <a:tc>
                  <a:txBody>
                    <a:bodyPr/>
                    <a:lstStyle/>
                    <a:p>
                      <a:r>
                        <a:rPr lang="en-US" dirty="0" smtClean="0"/>
                        <a:t>Scalability</a:t>
                      </a:r>
                      <a:endParaRPr lang="en-US" dirty="0"/>
                    </a:p>
                  </a:txBody>
                  <a:tcPr/>
                </a:tc>
                <a:tc>
                  <a:txBody>
                    <a:bodyPr/>
                    <a:lstStyle/>
                    <a:p>
                      <a:pPr algn="l"/>
                      <a:r>
                        <a:rPr lang="en-US" dirty="0" smtClean="0"/>
                        <a:t>Expand into untapped Demand Response markets</a:t>
                      </a:r>
                      <a:endParaRPr lang="en-US" dirty="0"/>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Encourage</a:t>
                      </a:r>
                      <a:r>
                        <a:rPr lang="en-US" baseline="0" dirty="0" smtClean="0"/>
                        <a:t> adoption by supporting different protocols</a:t>
                      </a:r>
                      <a:endParaRPr lang="en-US" dirty="0"/>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Accommodate</a:t>
                      </a:r>
                      <a:r>
                        <a:rPr lang="en-US" baseline="0" dirty="0" smtClean="0"/>
                        <a:t> evolution of the OpenADR standard</a:t>
                      </a:r>
                      <a:endParaRPr lang="en-US" dirty="0"/>
                    </a:p>
                  </a:txBody>
                  <a:tcPr/>
                </a:tc>
              </a:tr>
              <a:tr h="370840">
                <a:tc>
                  <a:txBody>
                    <a:bodyPr/>
                    <a:lstStyle/>
                    <a:p>
                      <a:r>
                        <a:rPr lang="en-US" dirty="0" smtClean="0"/>
                        <a:t>MED</a:t>
                      </a:r>
                      <a:endParaRPr lang="en-US" dirty="0"/>
                    </a:p>
                  </a:txBody>
                  <a:tcPr/>
                </a:tc>
                <a:tc>
                  <a:txBody>
                    <a:bodyPr/>
                    <a:lstStyle/>
                    <a:p>
                      <a:r>
                        <a:rPr lang="en-US" dirty="0" smtClean="0"/>
                        <a:t>Performance</a:t>
                      </a:r>
                      <a:endParaRPr lang="en-US" dirty="0"/>
                    </a:p>
                  </a:txBody>
                  <a:tcPr/>
                </a:tc>
                <a:tc>
                  <a:txBody>
                    <a:bodyPr/>
                    <a:lstStyle/>
                    <a:p>
                      <a:pPr algn="l"/>
                      <a:r>
                        <a:rPr lang="en-US" dirty="0" smtClean="0"/>
                        <a:t>Support aggressive real-time programs</a:t>
                      </a:r>
                      <a:endParaRPr lang="en-US" dirty="0"/>
                    </a:p>
                  </a:txBody>
                  <a:tcPr/>
                </a:tc>
              </a:tr>
              <a:tr h="370840">
                <a:tc>
                  <a:txBody>
                    <a:bodyPr/>
                    <a:lstStyle/>
                    <a:p>
                      <a:r>
                        <a:rPr lang="en-US" dirty="0" smtClean="0"/>
                        <a:t>MED</a:t>
                      </a:r>
                      <a:endParaRPr lang="en-US" dirty="0"/>
                    </a:p>
                  </a:txBody>
                  <a:tcPr/>
                </a:tc>
                <a:tc>
                  <a:txBody>
                    <a:bodyPr/>
                    <a:lstStyle/>
                    <a:p>
                      <a:r>
                        <a:rPr lang="en-US" dirty="0" smtClean="0"/>
                        <a:t>Cloud Deployability</a:t>
                      </a:r>
                      <a:endParaRPr lang="en-US" dirty="0"/>
                    </a:p>
                  </a:txBody>
                  <a:tcPr/>
                </a:tc>
                <a:tc>
                  <a:txBody>
                    <a:bodyPr/>
                    <a:lstStyle/>
                    <a:p>
                      <a:pPr algn="l"/>
                      <a:r>
                        <a:rPr lang="en-US" dirty="0" smtClean="0"/>
                        <a:t>Exploit commodity hardware on the cloud</a:t>
                      </a:r>
                      <a:endParaRPr lang="en-US" dirty="0"/>
                    </a:p>
                  </a:txBody>
                  <a:tcPr/>
                </a:tc>
              </a:tr>
            </a:tbl>
          </a:graphicData>
        </a:graphic>
      </p:graphicFrame>
    </p:spTree>
    <p:extLst>
      <p:ext uri="{BB962C8B-B14F-4D97-AF65-F5344CB8AC3E}">
        <p14:creationId xmlns:p14="http://schemas.microsoft.com/office/powerpoint/2010/main" val="3462086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Quality Assurance Activities</a:t>
            </a:r>
            <a:endParaRPr lang="en-US" dirty="0"/>
          </a:p>
        </p:txBody>
      </p:sp>
      <p:sp>
        <p:nvSpPr>
          <p:cNvPr id="4" name="Slide Number Placeholder 3"/>
          <p:cNvSpPr>
            <a:spLocks noGrp="1"/>
          </p:cNvSpPr>
          <p:nvPr>
            <p:ph type="sldNum" sz="quarter" idx="10"/>
          </p:nvPr>
        </p:nvSpPr>
        <p:spPr>
          <a:xfrm>
            <a:off x="6553200" y="6400800"/>
            <a:ext cx="1905000" cy="457200"/>
          </a:xfrm>
        </p:spPr>
        <p:txBody>
          <a:bodyPr/>
          <a:lstStyle/>
          <a:p>
            <a:fld id="{8BE75BF4-F827-664A-A667-67002CB07057}" type="slidenum">
              <a:rPr lang="en-US" smtClean="0"/>
              <a:pPr/>
              <a:t>22</a:t>
            </a:fld>
            <a:endParaRPr lang="en-US"/>
          </a:p>
        </p:txBody>
      </p:sp>
      <p:graphicFrame>
        <p:nvGraphicFramePr>
          <p:cNvPr id="8" name="Diagram 7"/>
          <p:cNvGraphicFramePr/>
          <p:nvPr>
            <p:extLst>
              <p:ext uri="{D42A27DB-BD31-4B8C-83A1-F6EECF244321}">
                <p14:modId xmlns:p14="http://schemas.microsoft.com/office/powerpoint/2010/main" val="3142560655"/>
              </p:ext>
            </p:extLst>
          </p:nvPr>
        </p:nvGraphicFramePr>
        <p:xfrm>
          <a:off x="457200" y="24384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600" y="1425714"/>
            <a:ext cx="8001000" cy="1107996"/>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Produce evidence that the architecture will exhibit the desired qualities, identify “architecture breakers” early, and fill “architectural gaps” </a:t>
            </a:r>
          </a:p>
        </p:txBody>
      </p:sp>
      <p:sp>
        <p:nvSpPr>
          <p:cNvPr id="5" name="TextBox 4"/>
          <p:cNvSpPr txBox="1"/>
          <p:nvPr/>
        </p:nvSpPr>
        <p:spPr>
          <a:xfrm>
            <a:off x="1524000" y="3200400"/>
            <a:ext cx="2098952" cy="430887"/>
          </a:xfrm>
          <a:prstGeom prst="rect">
            <a:avLst/>
          </a:prstGeom>
          <a:noFill/>
        </p:spPr>
        <p:txBody>
          <a:bodyPr wrap="none" rtlCol="0">
            <a:spAutoFit/>
          </a:bodyPr>
          <a:lstStyle/>
          <a:p>
            <a:r>
              <a:rPr lang="en-US" sz="2200" dirty="0" smtClean="0">
                <a:latin typeface="Calibri"/>
                <a:cs typeface="Calibri"/>
              </a:rPr>
              <a:t>Design Decisions</a:t>
            </a:r>
            <a:endParaRPr lang="en-US" sz="2200" dirty="0">
              <a:latin typeface="Calibri"/>
              <a:cs typeface="Calibri"/>
            </a:endParaRPr>
          </a:p>
        </p:txBody>
      </p:sp>
      <p:sp>
        <p:nvSpPr>
          <p:cNvPr id="9" name="TextBox 8"/>
          <p:cNvSpPr txBox="1"/>
          <p:nvPr/>
        </p:nvSpPr>
        <p:spPr>
          <a:xfrm>
            <a:off x="2209800" y="5562600"/>
            <a:ext cx="1211101" cy="430887"/>
          </a:xfrm>
          <a:prstGeom prst="rect">
            <a:avLst/>
          </a:prstGeom>
          <a:noFill/>
        </p:spPr>
        <p:txBody>
          <a:bodyPr wrap="none" rtlCol="0">
            <a:spAutoFit/>
          </a:bodyPr>
          <a:lstStyle/>
          <a:p>
            <a:r>
              <a:rPr lang="en-US" sz="2200" dirty="0" smtClean="0">
                <a:latin typeface="Calibri"/>
                <a:cs typeface="Calibri"/>
              </a:rPr>
              <a:t>Evidence</a:t>
            </a:r>
            <a:endParaRPr lang="en-US" sz="2200" dirty="0">
              <a:latin typeface="Calibri"/>
              <a:cs typeface="Calibri"/>
            </a:endParaRPr>
          </a:p>
        </p:txBody>
      </p:sp>
    </p:spTree>
    <p:extLst>
      <p:ext uri="{BB962C8B-B14F-4D97-AF65-F5344CB8AC3E}">
        <p14:creationId xmlns:p14="http://schemas.microsoft.com/office/powerpoint/2010/main" val="97307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Classification</a:t>
            </a:r>
            <a:endParaRPr lang="en-US" dirty="0"/>
          </a:p>
        </p:txBody>
      </p:sp>
      <p:sp>
        <p:nvSpPr>
          <p:cNvPr id="3" name="Content Placeholder 2"/>
          <p:cNvSpPr>
            <a:spLocks noGrp="1"/>
          </p:cNvSpPr>
          <p:nvPr>
            <p:ph idx="1"/>
          </p:nvPr>
        </p:nvSpPr>
        <p:spPr/>
        <p:txBody>
          <a:bodyPr/>
          <a:lstStyle/>
          <a:p>
            <a:pPr marL="0" indent="0">
              <a:buNone/>
            </a:pPr>
            <a:r>
              <a:rPr lang="en-US" sz="2200" u="sng" dirty="0" smtClean="0"/>
              <a:t>Architectural Defects</a:t>
            </a:r>
            <a:r>
              <a:rPr lang="en-US" sz="2200" dirty="0" smtClean="0"/>
              <a:t>: Fundamental issues with the high-level design (or lack thereof) which may prevent system from achieving desired qualities</a:t>
            </a:r>
          </a:p>
          <a:p>
            <a:pPr marL="0" indent="0">
              <a:buNone/>
            </a:pPr>
            <a:r>
              <a:rPr lang="en-US" sz="2200" u="sng" dirty="0" smtClean="0"/>
              <a:t>Other Defects</a:t>
            </a:r>
            <a:r>
              <a:rPr lang="en-US" sz="2200" dirty="0" smtClean="0"/>
              <a:t>: Issues with artifacts, processes, or tools which prevent successful completion of primary assurance activities</a:t>
            </a:r>
            <a:endParaRPr lang="en-US" sz="22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23</a:t>
            </a:fld>
            <a:endParaRPr lang="en-US"/>
          </a:p>
        </p:txBody>
      </p:sp>
      <p:graphicFrame>
        <p:nvGraphicFramePr>
          <p:cNvPr id="5" name="Diagram 4"/>
          <p:cNvGraphicFramePr/>
          <p:nvPr>
            <p:extLst>
              <p:ext uri="{D42A27DB-BD31-4B8C-83A1-F6EECF244321}">
                <p14:modId xmlns:p14="http://schemas.microsoft.com/office/powerpoint/2010/main" val="971622605"/>
              </p:ext>
            </p:extLst>
          </p:nvPr>
        </p:nvGraphicFramePr>
        <p:xfrm>
          <a:off x="304800" y="3073400"/>
          <a:ext cx="388620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57258351"/>
              </p:ext>
            </p:extLst>
          </p:nvPr>
        </p:nvGraphicFramePr>
        <p:xfrm>
          <a:off x="4467412" y="3505200"/>
          <a:ext cx="44196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 Brace 7"/>
          <p:cNvSpPr/>
          <p:nvPr/>
        </p:nvSpPr>
        <p:spPr bwMode="auto">
          <a:xfrm>
            <a:off x="4343400" y="3581400"/>
            <a:ext cx="990600" cy="2667000"/>
          </a:xfrm>
          <a:prstGeom prst="leftBrac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47911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Quality Assurance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24</a:t>
            </a:fld>
            <a:endParaRPr lang="en-US"/>
          </a:p>
        </p:txBody>
      </p:sp>
      <p:sp>
        <p:nvSpPr>
          <p:cNvPr id="6" name="TextBox 5"/>
          <p:cNvSpPr txBox="1"/>
          <p:nvPr/>
        </p:nvSpPr>
        <p:spPr>
          <a:xfrm>
            <a:off x="609600" y="1425714"/>
            <a:ext cx="8001000" cy="769441"/>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Ensure the validity and sufficiency of architectural evidence as well as supporting processes and tools </a:t>
            </a:r>
          </a:p>
        </p:txBody>
      </p:sp>
      <p:graphicFrame>
        <p:nvGraphicFramePr>
          <p:cNvPr id="7" name="Content Placeholder 5"/>
          <p:cNvGraphicFramePr>
            <a:graphicFrameLocks/>
          </p:cNvGraphicFramePr>
          <p:nvPr>
            <p:extLst>
              <p:ext uri="{D42A27DB-BD31-4B8C-83A1-F6EECF244321}">
                <p14:modId xmlns:p14="http://schemas.microsoft.com/office/powerpoint/2010/main" val="1570910547"/>
              </p:ext>
            </p:extLst>
          </p:nvPr>
        </p:nvGraphicFramePr>
        <p:xfrm>
          <a:off x="457200" y="2438400"/>
          <a:ext cx="5943600" cy="3571240"/>
        </p:xfrm>
        <a:graphic>
          <a:graphicData uri="http://schemas.openxmlformats.org/drawingml/2006/table">
            <a:tbl>
              <a:tblPr firstRow="1" bandRow="1">
                <a:tableStyleId>{616DA210-FB5B-4158-B5E0-FEB733F419BA}</a:tableStyleId>
              </a:tblPr>
              <a:tblGrid>
                <a:gridCol w="2849672"/>
                <a:gridCol w="3093928"/>
              </a:tblGrid>
              <a:tr h="370840">
                <a:tc>
                  <a:txBody>
                    <a:bodyPr/>
                    <a:lstStyle/>
                    <a:p>
                      <a:pPr algn="ctr"/>
                      <a:r>
                        <a:rPr lang="en-US" dirty="0" smtClean="0"/>
                        <a:t>Activity</a:t>
                      </a:r>
                      <a:endParaRPr lang="en-US" dirty="0"/>
                    </a:p>
                  </a:txBody>
                  <a:tcPr/>
                </a:tc>
                <a:tc>
                  <a:txBody>
                    <a:bodyPr/>
                    <a:lstStyle/>
                    <a:p>
                      <a:pPr algn="ctr"/>
                      <a:r>
                        <a:rPr lang="en-US" dirty="0" smtClean="0"/>
                        <a:t>Usefulness</a:t>
                      </a:r>
                      <a:endParaRPr lang="en-US" dirty="0"/>
                    </a:p>
                  </a:txBody>
                  <a:tcPr/>
                </a:tc>
              </a:tr>
              <a:tr h="370840">
                <a:tc>
                  <a:txBody>
                    <a:bodyPr/>
                    <a:lstStyle/>
                    <a:p>
                      <a:r>
                        <a:rPr lang="en-US" dirty="0" smtClean="0"/>
                        <a:t>Peer Reviews</a:t>
                      </a:r>
                    </a:p>
                    <a:p>
                      <a:endParaRPr lang="en-US" dirty="0"/>
                    </a:p>
                  </a:txBody>
                  <a:tcPr/>
                </a:tc>
                <a:tc>
                  <a:txBody>
                    <a:bodyPr/>
                    <a:lstStyle/>
                    <a:p>
                      <a:pPr algn="l"/>
                      <a:endParaRPr lang="en-US" dirty="0"/>
                    </a:p>
                  </a:txBody>
                  <a:tcPr/>
                </a:tc>
              </a:tr>
              <a:tr h="370840">
                <a:tc>
                  <a:txBody>
                    <a:bodyPr/>
                    <a:lstStyle/>
                    <a:p>
                      <a:r>
                        <a:rPr lang="en-US" dirty="0" smtClean="0"/>
                        <a:t>Detailed Design Reviews</a:t>
                      </a:r>
                    </a:p>
                    <a:p>
                      <a:endParaRPr lang="en-US" dirty="0"/>
                    </a:p>
                  </a:txBody>
                  <a:tcPr/>
                </a:tc>
                <a:tc>
                  <a:txBody>
                    <a:bodyPr/>
                    <a:lstStyle/>
                    <a:p>
                      <a:pPr algn="l"/>
                      <a:endParaRPr lang="en-US" dirty="0"/>
                    </a:p>
                  </a:txBody>
                  <a:tcPr/>
                </a:tc>
              </a:tr>
              <a:tr h="370840">
                <a:tc>
                  <a:txBody>
                    <a:bodyPr/>
                    <a:lstStyle/>
                    <a:p>
                      <a:r>
                        <a:rPr lang="en-US" dirty="0" smtClean="0"/>
                        <a:t>Unit Testing</a:t>
                      </a:r>
                    </a:p>
                    <a:p>
                      <a:endParaRPr lang="en-US" dirty="0"/>
                    </a:p>
                  </a:txBody>
                  <a:tcPr/>
                </a:tc>
                <a:tc>
                  <a:txBody>
                    <a:bodyPr/>
                    <a:lstStyle/>
                    <a:p>
                      <a:pPr algn="l"/>
                      <a:endParaRPr lang="en-US" dirty="0"/>
                    </a:p>
                  </a:txBody>
                  <a:tcPr/>
                </a:tc>
              </a:tr>
              <a:tr h="370840">
                <a:tc>
                  <a:txBody>
                    <a:bodyPr/>
                    <a:lstStyle/>
                    <a:p>
                      <a:r>
                        <a:rPr lang="en-US" dirty="0" smtClean="0"/>
                        <a:t>Integration Testing</a:t>
                      </a:r>
                    </a:p>
                    <a:p>
                      <a:endParaRPr lang="en-US" dirty="0"/>
                    </a:p>
                  </a:txBody>
                  <a:tcPr/>
                </a:tc>
                <a:tc>
                  <a:txBody>
                    <a:bodyPr/>
                    <a:lstStyle/>
                    <a:p>
                      <a:pPr algn="l"/>
                      <a:endParaRPr lang="en-US" dirty="0"/>
                    </a:p>
                  </a:txBody>
                  <a:tcPr/>
                </a:tc>
              </a:tr>
              <a:tr h="370840">
                <a:tc>
                  <a:txBody>
                    <a:bodyPr/>
                    <a:lstStyle/>
                    <a:p>
                      <a:r>
                        <a:rPr lang="en-US" dirty="0" smtClean="0"/>
                        <a:t>Smoke Testing</a:t>
                      </a:r>
                    </a:p>
                    <a:p>
                      <a:endParaRPr lang="en-US" dirty="0"/>
                    </a:p>
                  </a:txBody>
                  <a:tcPr/>
                </a:tc>
                <a:tc>
                  <a:txBody>
                    <a:bodyPr/>
                    <a:lstStyle/>
                    <a:p>
                      <a:pPr algn="l"/>
                      <a:endParaRPr lang="en-US" dirty="0"/>
                    </a:p>
                  </a:txBody>
                  <a:tcPr/>
                </a:tc>
              </a:tr>
            </a:tbl>
          </a:graphicData>
        </a:graphic>
      </p:graphicFrame>
      <p:grpSp>
        <p:nvGrpSpPr>
          <p:cNvPr id="34" name="Group 33"/>
          <p:cNvGrpSpPr/>
          <p:nvPr/>
        </p:nvGrpSpPr>
        <p:grpSpPr>
          <a:xfrm>
            <a:off x="3371850" y="2895600"/>
            <a:ext cx="2305050" cy="457200"/>
            <a:chOff x="3429000" y="2895600"/>
            <a:chExt cx="2305050" cy="457200"/>
          </a:xfrm>
        </p:grpSpPr>
        <p:sp>
          <p:nvSpPr>
            <p:cNvPr id="9" name="5-Point Star 8"/>
            <p:cNvSpPr/>
            <p:nvPr/>
          </p:nvSpPr>
          <p:spPr bwMode="auto">
            <a:xfrm>
              <a:off x="34290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5-Point Star 9"/>
            <p:cNvSpPr/>
            <p:nvPr/>
          </p:nvSpPr>
          <p:spPr bwMode="auto">
            <a:xfrm>
              <a:off x="40195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5-Point Star 10"/>
            <p:cNvSpPr/>
            <p:nvPr/>
          </p:nvSpPr>
          <p:spPr bwMode="auto">
            <a:xfrm>
              <a:off x="46101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5-Point Star 11"/>
            <p:cNvSpPr/>
            <p:nvPr/>
          </p:nvSpPr>
          <p:spPr bwMode="auto">
            <a:xfrm>
              <a:off x="52006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5" name="Group 34"/>
          <p:cNvGrpSpPr/>
          <p:nvPr/>
        </p:nvGrpSpPr>
        <p:grpSpPr>
          <a:xfrm>
            <a:off x="3371850" y="3505200"/>
            <a:ext cx="1714500" cy="457200"/>
            <a:chOff x="3429000" y="3505200"/>
            <a:chExt cx="1714500" cy="457200"/>
          </a:xfrm>
        </p:grpSpPr>
        <p:sp>
          <p:nvSpPr>
            <p:cNvPr id="14" name="5-Point Star 13"/>
            <p:cNvSpPr/>
            <p:nvPr/>
          </p:nvSpPr>
          <p:spPr bwMode="auto">
            <a:xfrm>
              <a:off x="34290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5-Point Star 14"/>
            <p:cNvSpPr/>
            <p:nvPr/>
          </p:nvSpPr>
          <p:spPr bwMode="auto">
            <a:xfrm>
              <a:off x="401955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46101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6" name="Group 35"/>
          <p:cNvGrpSpPr/>
          <p:nvPr/>
        </p:nvGrpSpPr>
        <p:grpSpPr>
          <a:xfrm>
            <a:off x="3371850" y="4191000"/>
            <a:ext cx="1714500" cy="457200"/>
            <a:chOff x="3429000" y="4191000"/>
            <a:chExt cx="1714500" cy="457200"/>
          </a:xfrm>
        </p:grpSpPr>
        <p:sp>
          <p:nvSpPr>
            <p:cNvPr id="19" name="5-Point Star 18"/>
            <p:cNvSpPr/>
            <p:nvPr/>
          </p:nvSpPr>
          <p:spPr bwMode="auto">
            <a:xfrm>
              <a:off x="34290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5-Point Star 19"/>
            <p:cNvSpPr/>
            <p:nvPr/>
          </p:nvSpPr>
          <p:spPr bwMode="auto">
            <a:xfrm>
              <a:off x="401955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5-Point Star 20"/>
            <p:cNvSpPr/>
            <p:nvPr/>
          </p:nvSpPr>
          <p:spPr bwMode="auto">
            <a:xfrm>
              <a:off x="46101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7" name="Group 36"/>
          <p:cNvGrpSpPr/>
          <p:nvPr/>
        </p:nvGrpSpPr>
        <p:grpSpPr>
          <a:xfrm>
            <a:off x="3371850" y="4800600"/>
            <a:ext cx="2305050" cy="457200"/>
            <a:chOff x="3409950" y="4800600"/>
            <a:chExt cx="2305050" cy="457200"/>
          </a:xfrm>
        </p:grpSpPr>
        <p:sp>
          <p:nvSpPr>
            <p:cNvPr id="24" name="5-Point Star 23"/>
            <p:cNvSpPr/>
            <p:nvPr/>
          </p:nvSpPr>
          <p:spPr bwMode="auto">
            <a:xfrm>
              <a:off x="34099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5-Point Star 24"/>
            <p:cNvSpPr/>
            <p:nvPr/>
          </p:nvSpPr>
          <p:spPr bwMode="auto">
            <a:xfrm>
              <a:off x="40005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6" name="5-Point Star 25"/>
            <p:cNvSpPr/>
            <p:nvPr/>
          </p:nvSpPr>
          <p:spPr bwMode="auto">
            <a:xfrm>
              <a:off x="45910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5-Point Star 26"/>
            <p:cNvSpPr/>
            <p:nvPr/>
          </p:nvSpPr>
          <p:spPr bwMode="auto">
            <a:xfrm>
              <a:off x="51816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8" name="Group 37"/>
          <p:cNvGrpSpPr/>
          <p:nvPr/>
        </p:nvGrpSpPr>
        <p:grpSpPr>
          <a:xfrm>
            <a:off x="3371850" y="5486400"/>
            <a:ext cx="2895600" cy="457200"/>
            <a:chOff x="3371850" y="5486400"/>
            <a:chExt cx="2895600" cy="457200"/>
          </a:xfrm>
        </p:grpSpPr>
        <p:sp>
          <p:nvSpPr>
            <p:cNvPr id="29" name="5-Point Star 28"/>
            <p:cNvSpPr/>
            <p:nvPr/>
          </p:nvSpPr>
          <p:spPr bwMode="auto">
            <a:xfrm>
              <a:off x="33718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5-Point Star 29"/>
            <p:cNvSpPr/>
            <p:nvPr/>
          </p:nvSpPr>
          <p:spPr bwMode="auto">
            <a:xfrm>
              <a:off x="39624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5-Point Star 30"/>
            <p:cNvSpPr/>
            <p:nvPr/>
          </p:nvSpPr>
          <p:spPr bwMode="auto">
            <a:xfrm>
              <a:off x="45529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5-Point Star 31"/>
            <p:cNvSpPr/>
            <p:nvPr/>
          </p:nvSpPr>
          <p:spPr bwMode="auto">
            <a:xfrm>
              <a:off x="51435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3" name="5-Point Star 32"/>
            <p:cNvSpPr/>
            <p:nvPr/>
          </p:nvSpPr>
          <p:spPr bwMode="auto">
            <a:xfrm>
              <a:off x="57340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788977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solidFill>
                  <a:schemeClr val="bg2"/>
                </a:solidFill>
              </a:rPr>
              <a:t>Quality Attributes</a:t>
            </a:r>
          </a:p>
          <a:p>
            <a:r>
              <a:rPr lang="en-US" sz="2400" dirty="0">
                <a:solidFill>
                  <a:schemeClr val="bg2"/>
                </a:solidFill>
              </a:rPr>
              <a:t>Quality Assurance</a:t>
            </a:r>
          </a:p>
          <a:p>
            <a:r>
              <a:rPr lang="en-US" sz="2400" dirty="0"/>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25</a:t>
            </a:fld>
            <a:endParaRPr lang="en-US"/>
          </a:p>
        </p:txBody>
      </p:sp>
    </p:spTree>
    <p:extLst>
      <p:ext uri="{BB962C8B-B14F-4D97-AF65-F5344CB8AC3E}">
        <p14:creationId xmlns:p14="http://schemas.microsoft.com/office/powerpoint/2010/main" val="592605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26</a:t>
            </a:fld>
            <a:endParaRPr lang="en-US"/>
          </a:p>
        </p:txBody>
      </p:sp>
      <p:grpSp>
        <p:nvGrpSpPr>
          <p:cNvPr id="15" name="Group 14"/>
          <p:cNvGrpSpPr/>
          <p:nvPr/>
        </p:nvGrpSpPr>
        <p:grpSpPr>
          <a:xfrm>
            <a:off x="304800" y="3143116"/>
            <a:ext cx="1752600" cy="1752600"/>
            <a:chOff x="3832860" y="1851660"/>
            <a:chExt cx="2263140" cy="2263140"/>
          </a:xfrm>
        </p:grpSpPr>
        <p:sp>
          <p:nvSpPr>
            <p:cNvPr id="16" name="Shape 15"/>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Test</a:t>
              </a:r>
            </a:p>
            <a:p>
              <a:pPr algn="ctr"/>
              <a:r>
                <a:rPr lang="en-US" sz="1800" dirty="0" smtClean="0"/>
                <a:t>Strategy</a:t>
              </a:r>
              <a:endParaRPr lang="en-US" sz="1800" dirty="0"/>
            </a:p>
          </p:txBody>
        </p:sp>
        <p:sp>
          <p:nvSpPr>
            <p:cNvPr id="17"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1" name="TextBox 20"/>
          <p:cNvSpPr txBox="1"/>
          <p:nvPr/>
        </p:nvSpPr>
        <p:spPr>
          <a:xfrm>
            <a:off x="2057400" y="1992868"/>
            <a:ext cx="4842003" cy="369332"/>
          </a:xfrm>
          <a:prstGeom prst="rect">
            <a:avLst/>
          </a:prstGeom>
          <a:noFill/>
        </p:spPr>
        <p:txBody>
          <a:bodyPr wrap="none" rtlCol="0">
            <a:spAutoFit/>
          </a:bodyPr>
          <a:lstStyle/>
          <a:p>
            <a:r>
              <a:rPr lang="en-US" sz="1800" i="1" dirty="0" smtClean="0"/>
              <a:t>What quality or design do we want to verify?</a:t>
            </a:r>
          </a:p>
        </p:txBody>
      </p:sp>
      <p:grpSp>
        <p:nvGrpSpPr>
          <p:cNvPr id="11" name="Group 10"/>
          <p:cNvGrpSpPr/>
          <p:nvPr/>
        </p:nvGrpSpPr>
        <p:grpSpPr>
          <a:xfrm>
            <a:off x="1371600" y="4438516"/>
            <a:ext cx="1752600" cy="1752600"/>
            <a:chOff x="3832860" y="1851660"/>
            <a:chExt cx="2263140" cy="2263140"/>
          </a:xfrm>
        </p:grpSpPr>
        <p:sp>
          <p:nvSpPr>
            <p:cNvPr id="12" name="Shape 11"/>
            <p:cNvSpPr/>
            <p:nvPr/>
          </p:nvSpPr>
          <p:spPr>
            <a:xfrm>
              <a:off x="3832860" y="1851660"/>
              <a:ext cx="2263140" cy="2263140"/>
            </a:xfrm>
            <a:prstGeom prst="gear9">
              <a:avLst/>
            </a:prstGeom>
            <a:solidFill>
              <a:srgbClr val="84C50F"/>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Code</a:t>
              </a:r>
            </a:p>
          </p:txBody>
        </p:sp>
        <p:sp>
          <p:nvSpPr>
            <p:cNvPr id="1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19" name="Shape 4"/>
          <p:cNvSpPr/>
          <p:nvPr/>
        </p:nvSpPr>
        <p:spPr>
          <a:xfrm>
            <a:off x="549463" y="1447800"/>
            <a:ext cx="926988" cy="79692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nvGrpSpPr>
          <p:cNvPr id="20" name="Group 19"/>
          <p:cNvGrpSpPr/>
          <p:nvPr/>
        </p:nvGrpSpPr>
        <p:grpSpPr>
          <a:xfrm>
            <a:off x="304800" y="1466716"/>
            <a:ext cx="1752600" cy="1752600"/>
            <a:chOff x="3832860" y="1851660"/>
            <a:chExt cx="2263140" cy="2263140"/>
          </a:xfrm>
        </p:grpSpPr>
        <p:sp>
          <p:nvSpPr>
            <p:cNvPr id="22" name="Shape 21"/>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Quality</a:t>
              </a:r>
            </a:p>
            <a:p>
              <a:pPr algn="ctr"/>
              <a:r>
                <a:rPr lang="en-US" sz="1800" dirty="0" smtClean="0"/>
                <a:t>Attribute</a:t>
              </a:r>
            </a:p>
          </p:txBody>
        </p:sp>
        <p:sp>
          <p:nvSpPr>
            <p:cNvPr id="2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4" name="TextBox 23"/>
          <p:cNvSpPr txBox="1"/>
          <p:nvPr/>
        </p:nvSpPr>
        <p:spPr>
          <a:xfrm>
            <a:off x="2106320" y="3267670"/>
            <a:ext cx="4716521" cy="923330"/>
          </a:xfrm>
          <a:prstGeom prst="rect">
            <a:avLst/>
          </a:prstGeom>
          <a:noFill/>
        </p:spPr>
        <p:txBody>
          <a:bodyPr wrap="none" rtlCol="0">
            <a:spAutoFit/>
          </a:bodyPr>
          <a:lstStyle/>
          <a:p>
            <a:r>
              <a:rPr lang="en-US" sz="1800" i="1" dirty="0" smtClean="0"/>
              <a:t>How will we verify it?</a:t>
            </a:r>
          </a:p>
          <a:p>
            <a:r>
              <a:rPr lang="en-US" sz="1800" i="1" dirty="0" smtClean="0"/>
              <a:t>What components are required?</a:t>
            </a:r>
          </a:p>
          <a:p>
            <a:r>
              <a:rPr lang="en-US" sz="1800" i="1" dirty="0" smtClean="0"/>
              <a:t>What is the minimum functionality required?</a:t>
            </a:r>
          </a:p>
        </p:txBody>
      </p:sp>
      <p:sp>
        <p:nvSpPr>
          <p:cNvPr id="3" name="TextBox 2"/>
          <p:cNvSpPr txBox="1"/>
          <p:nvPr/>
        </p:nvSpPr>
        <p:spPr>
          <a:xfrm>
            <a:off x="3124200" y="4876800"/>
            <a:ext cx="5218198" cy="923330"/>
          </a:xfrm>
          <a:prstGeom prst="rect">
            <a:avLst/>
          </a:prstGeom>
          <a:noFill/>
        </p:spPr>
        <p:txBody>
          <a:bodyPr wrap="none" rtlCol="0">
            <a:spAutoFit/>
          </a:bodyPr>
          <a:lstStyle/>
          <a:p>
            <a:r>
              <a:rPr lang="en-US" sz="1800" i="1" dirty="0" smtClean="0"/>
              <a:t>What technologies will we use?</a:t>
            </a:r>
          </a:p>
          <a:p>
            <a:r>
              <a:rPr lang="en-US" sz="1800" i="1" dirty="0" smtClean="0"/>
              <a:t>What is a possible design for each component?</a:t>
            </a:r>
          </a:p>
          <a:p>
            <a:r>
              <a:rPr lang="en-US" sz="1800" i="1" dirty="0" smtClean="0"/>
              <a:t>Does the architecture provide enough guidance?</a:t>
            </a:r>
          </a:p>
        </p:txBody>
      </p:sp>
    </p:spTree>
    <p:extLst>
      <p:ext uri="{BB962C8B-B14F-4D97-AF65-F5344CB8AC3E}">
        <p14:creationId xmlns:p14="http://schemas.microsoft.com/office/powerpoint/2010/main" val="4103105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a:xfrm>
            <a:off x="6553200" y="6221595"/>
            <a:ext cx="1905000" cy="457200"/>
          </a:xfrm>
        </p:spPr>
        <p:txBody>
          <a:bodyPr/>
          <a:lstStyle/>
          <a:p>
            <a:fld id="{8BE75BF4-F827-664A-A667-67002CB07057}" type="slidenum">
              <a:rPr lang="en-US" smtClean="0"/>
              <a:pPr/>
              <a:t>27</a:t>
            </a:fld>
            <a:endParaRPr lang="en-US"/>
          </a:p>
        </p:txBody>
      </p:sp>
      <p:grpSp>
        <p:nvGrpSpPr>
          <p:cNvPr id="26" name="Group 25"/>
          <p:cNvGrpSpPr/>
          <p:nvPr/>
        </p:nvGrpSpPr>
        <p:grpSpPr>
          <a:xfrm>
            <a:off x="457200" y="1219200"/>
            <a:ext cx="4580856" cy="5053899"/>
            <a:chOff x="152400" y="115883"/>
            <a:chExt cx="5489448" cy="6056317"/>
          </a:xfrm>
        </p:grpSpPr>
        <p:sp>
          <p:nvSpPr>
            <p:cNvPr id="27" name="Rectangle 26"/>
            <p:cNvSpPr/>
            <p:nvPr/>
          </p:nvSpPr>
          <p:spPr>
            <a:xfrm>
              <a:off x="1600200" y="304800"/>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Elbow Connector 27"/>
            <p:cNvCxnSpPr>
              <a:stCxn id="58" idx="0"/>
              <a:endCxn id="27" idx="3"/>
            </p:cNvCxnSpPr>
            <p:nvPr/>
          </p:nvCxnSpPr>
          <p:spPr>
            <a:xfrm rot="16200000" flipV="1">
              <a:off x="1296761" y="813295"/>
              <a:ext cx="1014144" cy="133857"/>
            </a:xfrm>
            <a:prstGeom prst="bentConnector2">
              <a:avLst/>
            </a:prstGeom>
            <a:ln/>
          </p:spPr>
          <p:style>
            <a:lnRef idx="2">
              <a:schemeClr val="dk1"/>
            </a:lnRef>
            <a:fillRef idx="1">
              <a:schemeClr val="lt1"/>
            </a:fillRef>
            <a:effectRef idx="0">
              <a:schemeClr val="dk1"/>
            </a:effectRef>
            <a:fontRef idx="minor">
              <a:schemeClr val="dk1"/>
            </a:fontRef>
          </p:style>
        </p:cxnSp>
        <p:sp>
          <p:nvSpPr>
            <p:cNvPr id="29" name="Oval 28"/>
            <p:cNvSpPr/>
            <p:nvPr/>
          </p:nvSpPr>
          <p:spPr>
            <a:xfrm>
              <a:off x="1752600" y="609600"/>
              <a:ext cx="228600"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p:cNvSpPr/>
            <p:nvPr/>
          </p:nvSpPr>
          <p:spPr>
            <a:xfrm>
              <a:off x="8040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8040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31"/>
            <p:cNvGrpSpPr/>
            <p:nvPr/>
          </p:nvGrpSpPr>
          <p:grpSpPr>
            <a:xfrm rot="10800000">
              <a:off x="762000" y="4114799"/>
              <a:ext cx="220878" cy="579841"/>
              <a:chOff x="5804918" y="1755644"/>
              <a:chExt cx="220878" cy="579841"/>
            </a:xfrm>
          </p:grpSpPr>
          <p:sp>
            <p:nvSpPr>
              <p:cNvPr id="98" name="Rectangle 97"/>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1" name="Straight Arrow Connector 100"/>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3" name="Straight Connector 32"/>
            <p:cNvCxnSpPr>
              <a:stCxn id="31" idx="0"/>
              <a:endCxn id="98" idx="0"/>
            </p:cNvCxnSpPr>
            <p:nvPr/>
          </p:nvCxnSpPr>
          <p:spPr>
            <a:xfrm flipV="1">
              <a:off x="8724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98" idx="2"/>
              <a:endCxn id="30" idx="2"/>
            </p:cNvCxnSpPr>
            <p:nvPr/>
          </p:nvCxnSpPr>
          <p:spPr>
            <a:xfrm flipV="1">
              <a:off x="8724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35" name="Rectangle 34"/>
            <p:cNvSpPr/>
            <p:nvPr/>
          </p:nvSpPr>
          <p:spPr>
            <a:xfrm>
              <a:off x="20232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0232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7" name="Group 36"/>
            <p:cNvGrpSpPr/>
            <p:nvPr/>
          </p:nvGrpSpPr>
          <p:grpSpPr>
            <a:xfrm rot="10800000">
              <a:off x="1981200" y="4114799"/>
              <a:ext cx="220878" cy="579841"/>
              <a:chOff x="5804918" y="1755644"/>
              <a:chExt cx="220878" cy="579841"/>
            </a:xfrm>
          </p:grpSpPr>
          <p:sp>
            <p:nvSpPr>
              <p:cNvPr id="94" name="Rectangle 93"/>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8" name="Straight Connector 37"/>
            <p:cNvCxnSpPr>
              <a:stCxn id="36" idx="0"/>
              <a:endCxn id="94" idx="0"/>
            </p:cNvCxnSpPr>
            <p:nvPr/>
          </p:nvCxnSpPr>
          <p:spPr>
            <a:xfrm flipV="1">
              <a:off x="20916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94" idx="2"/>
              <a:endCxn id="35" idx="2"/>
            </p:cNvCxnSpPr>
            <p:nvPr/>
          </p:nvCxnSpPr>
          <p:spPr>
            <a:xfrm flipV="1">
              <a:off x="20916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40" name="Rectangle 39"/>
            <p:cNvSpPr/>
            <p:nvPr/>
          </p:nvSpPr>
          <p:spPr>
            <a:xfrm>
              <a:off x="3250209"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3250209"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rot="10800000">
              <a:off x="3208122" y="4114799"/>
              <a:ext cx="220878" cy="579841"/>
              <a:chOff x="5804918" y="1755644"/>
              <a:chExt cx="220878" cy="579841"/>
            </a:xfrm>
          </p:grpSpPr>
          <p:sp>
            <p:nvSpPr>
              <p:cNvPr id="90" name="Rectangle 89"/>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43" name="Straight Connector 42"/>
            <p:cNvCxnSpPr>
              <a:stCxn id="41" idx="0"/>
              <a:endCxn id="90" idx="0"/>
            </p:cNvCxnSpPr>
            <p:nvPr/>
          </p:nvCxnSpPr>
          <p:spPr>
            <a:xfrm flipV="1">
              <a:off x="3318561"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90" idx="2"/>
              <a:endCxn id="40" idx="2"/>
            </p:cNvCxnSpPr>
            <p:nvPr/>
          </p:nvCxnSpPr>
          <p:spPr>
            <a:xfrm flipV="1">
              <a:off x="3318561"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45" name="Group 44"/>
            <p:cNvGrpSpPr/>
            <p:nvPr/>
          </p:nvGrpSpPr>
          <p:grpSpPr>
            <a:xfrm rot="10800000">
              <a:off x="1752600" y="2315758"/>
              <a:ext cx="220878" cy="579841"/>
              <a:chOff x="5804918" y="1755644"/>
              <a:chExt cx="220878" cy="579841"/>
            </a:xfrm>
          </p:grpSpPr>
          <p:sp>
            <p:nvSpPr>
              <p:cNvPr id="86" name="Rectangle 85"/>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Arrow Connector 88"/>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46" name="Rectangle 45"/>
            <p:cNvSpPr/>
            <p:nvPr/>
          </p:nvSpPr>
          <p:spPr>
            <a:xfrm>
              <a:off x="1794686" y="19968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1794686" y="3131266"/>
              <a:ext cx="136704" cy="145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86" idx="2"/>
              <a:endCxn id="46" idx="2"/>
            </p:cNvCxnSpPr>
            <p:nvPr/>
          </p:nvCxnSpPr>
          <p:spPr>
            <a:xfrm flipH="1" flipV="1">
              <a:off x="1863038" y="2133600"/>
              <a:ext cx="1" cy="182158"/>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7" idx="0"/>
              <a:endCxn id="86" idx="0"/>
            </p:cNvCxnSpPr>
            <p:nvPr/>
          </p:nvCxnSpPr>
          <p:spPr>
            <a:xfrm flipV="1">
              <a:off x="1863038" y="2895599"/>
              <a:ext cx="1" cy="235667"/>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50" name="Elbow Connector 49"/>
            <p:cNvCxnSpPr>
              <a:stCxn id="72" idx="2"/>
              <a:endCxn id="63" idx="0"/>
            </p:cNvCxnSpPr>
            <p:nvPr/>
          </p:nvCxnSpPr>
          <p:spPr>
            <a:xfrm>
              <a:off x="3154871" y="1751527"/>
              <a:ext cx="2180653" cy="305873"/>
            </a:xfrm>
            <a:prstGeom prst="bentConnector2">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61" idx="3"/>
            </p:cNvCxnSpPr>
            <p:nvPr/>
          </p:nvCxnSpPr>
          <p:spPr>
            <a:xfrm rot="10800000">
              <a:off x="1946780" y="5533170"/>
              <a:ext cx="1177421"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Elbow Connector 51"/>
            <p:cNvCxnSpPr>
              <a:endCxn id="60" idx="4"/>
            </p:cNvCxnSpPr>
            <p:nvPr/>
          </p:nvCxnSpPr>
          <p:spPr>
            <a:xfrm rot="10800000">
              <a:off x="800100" y="5533170"/>
              <a:ext cx="1181100"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63" idx="2"/>
              <a:endCxn id="62" idx="3"/>
            </p:cNvCxnSpPr>
            <p:nvPr/>
          </p:nvCxnSpPr>
          <p:spPr>
            <a:xfrm rot="5400000">
              <a:off x="3951266" y="4148911"/>
              <a:ext cx="598972" cy="2169545"/>
            </a:xfrm>
            <a:prstGeom prst="bentConnector3">
              <a:avLst>
                <a:gd name="adj1" fmla="val 155724"/>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953000" y="25644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a:stCxn id="82" idx="0"/>
              <a:endCxn id="54" idx="1"/>
            </p:cNvCxnSpPr>
            <p:nvPr/>
          </p:nvCxnSpPr>
          <p:spPr>
            <a:xfrm>
              <a:off x="4770842" y="2632761"/>
              <a:ext cx="18215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56" name="Group 55"/>
            <p:cNvGrpSpPr/>
            <p:nvPr/>
          </p:nvGrpSpPr>
          <p:grpSpPr>
            <a:xfrm>
              <a:off x="4191000" y="2522322"/>
              <a:ext cx="579841" cy="220878"/>
              <a:chOff x="4191000" y="2057400"/>
              <a:chExt cx="579841" cy="220878"/>
            </a:xfrm>
          </p:grpSpPr>
          <p:grpSp>
            <p:nvGrpSpPr>
              <p:cNvPr id="80" name="Group 79"/>
              <p:cNvGrpSpPr/>
              <p:nvPr/>
            </p:nvGrpSpPr>
            <p:grpSpPr>
              <a:xfrm>
                <a:off x="4191000" y="2057400"/>
                <a:ext cx="579841" cy="220878"/>
                <a:chOff x="4190999" y="1981201"/>
                <a:chExt cx="579841" cy="220878"/>
              </a:xfrm>
            </p:grpSpPr>
            <p:sp>
              <p:nvSpPr>
                <p:cNvPr id="82" name="Rectangle 81"/>
                <p:cNvSpPr/>
                <p:nvPr/>
              </p:nvSpPr>
              <p:spPr>
                <a:xfrm rot="5400000">
                  <a:off x="4370481" y="1801719"/>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rot="5400000">
                  <a:off x="4298370" y="2019037"/>
                  <a:ext cx="220878" cy="14520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rot="5400000">
                  <a:off x="4153164" y="2019037"/>
                  <a:ext cx="220878" cy="14520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5" name="Straight Arrow Connector 84"/>
                <p:cNvCxnSpPr/>
                <p:nvPr/>
              </p:nvCxnSpPr>
              <p:spPr>
                <a:xfrm rot="5400000" flipV="1">
                  <a:off x="4635853" y="1991060"/>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81" name="Straight Connector 80"/>
              <p:cNvCxnSpPr/>
              <p:nvPr/>
            </p:nvCxnSpPr>
            <p:spPr>
              <a:xfrm>
                <a:off x="4343400" y="2057400"/>
                <a:ext cx="0" cy="22087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endCxn id="74" idx="2"/>
            </p:cNvCxnSpPr>
            <p:nvPr/>
          </p:nvCxnSpPr>
          <p:spPr>
            <a:xfrm flipH="1" flipV="1">
              <a:off x="3885301" y="3501603"/>
              <a:ext cx="1143899" cy="3596"/>
            </a:xfrm>
            <a:prstGeom prst="straightConnector1">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802409" y="13872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Parallelogram 58"/>
            <p:cNvSpPr/>
            <p:nvPr/>
          </p:nvSpPr>
          <p:spPr>
            <a:xfrm>
              <a:off x="228600" y="195271"/>
              <a:ext cx="1519488" cy="609600"/>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Front-End</a:t>
              </a:r>
            </a:p>
            <a:p>
              <a:pPr algn="ctr"/>
              <a:r>
                <a:rPr lang="en-US" sz="1400" dirty="0" smtClean="0"/>
                <a:t>Client</a:t>
              </a:r>
              <a:endParaRPr lang="en-US" sz="1400" dirty="0"/>
            </a:p>
          </p:txBody>
        </p:sp>
        <p:sp>
          <p:nvSpPr>
            <p:cNvPr id="60" name="Parallelogram 59"/>
            <p:cNvSpPr/>
            <p:nvPr/>
          </p:nvSpPr>
          <p:spPr>
            <a:xfrm>
              <a:off x="152400" y="4952999"/>
              <a:ext cx="1295399" cy="580171"/>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HTTP</a:t>
              </a:r>
              <a:endParaRPr lang="en-US" sz="1400" dirty="0">
                <a:solidFill>
                  <a:schemeClr val="dk1"/>
                </a:solidFill>
              </a:endParaRPr>
            </a:p>
          </p:txBody>
        </p:sp>
        <p:sp>
          <p:nvSpPr>
            <p:cNvPr id="61" name="Parallelogram 60"/>
            <p:cNvSpPr/>
            <p:nvPr/>
          </p:nvSpPr>
          <p:spPr>
            <a:xfrm>
              <a:off x="13716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XMPP</a:t>
              </a:r>
              <a:endParaRPr lang="en-US" sz="1400" dirty="0">
                <a:solidFill>
                  <a:schemeClr val="dk1"/>
                </a:solidFill>
              </a:endParaRPr>
            </a:p>
          </p:txBody>
        </p:sp>
        <p:sp>
          <p:nvSpPr>
            <p:cNvPr id="62" name="Parallelogram 61"/>
            <p:cNvSpPr/>
            <p:nvPr/>
          </p:nvSpPr>
          <p:spPr>
            <a:xfrm>
              <a:off x="25908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AMQP</a:t>
              </a:r>
              <a:endParaRPr lang="en-US" sz="1400" dirty="0">
                <a:solidFill>
                  <a:schemeClr val="dk1"/>
                </a:solidFill>
              </a:endParaRPr>
            </a:p>
          </p:txBody>
        </p:sp>
        <p:sp>
          <p:nvSpPr>
            <p:cNvPr id="63" name="Rectangle 62"/>
            <p:cNvSpPr/>
            <p:nvPr/>
          </p:nvSpPr>
          <p:spPr>
            <a:xfrm>
              <a:off x="5029200" y="2057400"/>
              <a:ext cx="612648" cy="287679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vert="vert270" rtlCol="0" anchor="ctr"/>
            <a:lstStyle/>
            <a:p>
              <a:pPr algn="ctr"/>
              <a:r>
                <a:rPr lang="en-US" sz="1600" dirty="0" smtClean="0"/>
                <a:t>Persistence Tier</a:t>
              </a:r>
              <a:endParaRPr lang="en-US" sz="1600" dirty="0"/>
            </a:p>
          </p:txBody>
        </p:sp>
        <p:sp>
          <p:nvSpPr>
            <p:cNvPr id="64" name="Rectangle 63"/>
            <p:cNvSpPr>
              <a:spLocks noChangeArrowheads="1"/>
            </p:cNvSpPr>
            <p:nvPr/>
          </p:nvSpPr>
          <p:spPr bwMode="auto">
            <a:xfrm>
              <a:off x="152400" y="2971799"/>
              <a:ext cx="3962400" cy="990599"/>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5" name="Rectangle 64"/>
            <p:cNvSpPr>
              <a:spLocks noChangeArrowheads="1"/>
            </p:cNvSpPr>
            <p:nvPr/>
          </p:nvSpPr>
          <p:spPr bwMode="auto">
            <a:xfrm>
              <a:off x="152400" y="4800599"/>
              <a:ext cx="3962400" cy="12192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6" name="Rectangle 65"/>
            <p:cNvSpPr>
              <a:spLocks noChangeArrowheads="1"/>
            </p:cNvSpPr>
            <p:nvPr/>
          </p:nvSpPr>
          <p:spPr bwMode="auto">
            <a:xfrm>
              <a:off x="152400" y="1143000"/>
              <a:ext cx="3962400" cy="10668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7" name="Rectangle 66"/>
            <p:cNvSpPr>
              <a:spLocks noChangeArrowheads="1"/>
            </p:cNvSpPr>
            <p:nvPr/>
          </p:nvSpPr>
          <p:spPr bwMode="auto">
            <a:xfrm>
              <a:off x="152401" y="119071"/>
              <a:ext cx="3195987" cy="9144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8" name="TextBox 67"/>
            <p:cNvSpPr txBox="1"/>
            <p:nvPr/>
          </p:nvSpPr>
          <p:spPr>
            <a:xfrm>
              <a:off x="1978678" y="115883"/>
              <a:ext cx="1082348" cy="276999"/>
            </a:xfrm>
            <a:prstGeom prst="rect">
              <a:avLst/>
            </a:prstGeom>
            <a:noFill/>
          </p:spPr>
          <p:txBody>
            <a:bodyPr wrap="none" rtlCol="0">
              <a:spAutoFit/>
            </a:bodyPr>
            <a:lstStyle/>
            <a:p>
              <a:r>
                <a:rPr lang="en-US" sz="1200" dirty="0" smtClean="0"/>
                <a:t>Front-End Tier</a:t>
              </a:r>
              <a:endParaRPr lang="en-US" sz="1200" dirty="0"/>
            </a:p>
          </p:txBody>
        </p:sp>
        <p:sp>
          <p:nvSpPr>
            <p:cNvPr id="69" name="TextBox 68"/>
            <p:cNvSpPr txBox="1"/>
            <p:nvPr/>
          </p:nvSpPr>
          <p:spPr>
            <a:xfrm>
              <a:off x="2671542" y="1120336"/>
              <a:ext cx="1496749" cy="331782"/>
            </a:xfrm>
            <a:prstGeom prst="rect">
              <a:avLst/>
            </a:prstGeom>
            <a:noFill/>
          </p:spPr>
          <p:txBody>
            <a:bodyPr wrap="none" rtlCol="0">
              <a:spAutoFit/>
            </a:bodyPr>
            <a:lstStyle/>
            <a:p>
              <a:r>
                <a:rPr lang="en-US" sz="1200" dirty="0" smtClean="0"/>
                <a:t>Application Tier</a:t>
              </a:r>
              <a:endParaRPr lang="en-US" sz="1200" dirty="0"/>
            </a:p>
          </p:txBody>
        </p:sp>
        <p:sp>
          <p:nvSpPr>
            <p:cNvPr id="70" name="TextBox 69"/>
            <p:cNvSpPr txBox="1"/>
            <p:nvPr/>
          </p:nvSpPr>
          <p:spPr>
            <a:xfrm>
              <a:off x="152400" y="2923401"/>
              <a:ext cx="1219604" cy="331782"/>
            </a:xfrm>
            <a:prstGeom prst="rect">
              <a:avLst/>
            </a:prstGeom>
            <a:noFill/>
          </p:spPr>
          <p:txBody>
            <a:bodyPr wrap="none" rtlCol="0">
              <a:spAutoFit/>
            </a:bodyPr>
            <a:lstStyle/>
            <a:p>
              <a:r>
                <a:rPr lang="en-US" sz="1200" dirty="0" smtClean="0"/>
                <a:t>Routing Tier</a:t>
              </a:r>
              <a:endParaRPr lang="en-US" sz="1200" dirty="0"/>
            </a:p>
          </p:txBody>
        </p:sp>
        <p:sp>
          <p:nvSpPr>
            <p:cNvPr id="71" name="TextBox 70"/>
            <p:cNvSpPr txBox="1"/>
            <p:nvPr/>
          </p:nvSpPr>
          <p:spPr>
            <a:xfrm>
              <a:off x="3531015" y="4407638"/>
              <a:ext cx="1362249" cy="331941"/>
            </a:xfrm>
            <a:prstGeom prst="rect">
              <a:avLst/>
            </a:prstGeom>
            <a:noFill/>
          </p:spPr>
          <p:txBody>
            <a:bodyPr wrap="none" rtlCol="0">
              <a:spAutoFit/>
            </a:bodyPr>
            <a:lstStyle/>
            <a:p>
              <a:r>
                <a:rPr lang="en-US" sz="1200" dirty="0" smtClean="0"/>
                <a:t>Transport Tier</a:t>
              </a:r>
              <a:endParaRPr lang="en-US" sz="1200" dirty="0"/>
            </a:p>
          </p:txBody>
        </p:sp>
        <p:sp>
          <p:nvSpPr>
            <p:cNvPr id="72" name="Parallelogram 71"/>
            <p:cNvSpPr/>
            <p:nvPr/>
          </p:nvSpPr>
          <p:spPr>
            <a:xfrm>
              <a:off x="609600" y="1447800"/>
              <a:ext cx="2621203" cy="6074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OADR Application</a:t>
              </a:r>
              <a:endParaRPr lang="en-US" sz="1400" dirty="0">
                <a:solidFill>
                  <a:schemeClr val="dk1"/>
                </a:solidFill>
              </a:endParaRPr>
            </a:p>
            <a:p>
              <a:pPr algn="ctr"/>
              <a:r>
                <a:rPr lang="en-US" sz="1400" dirty="0">
                  <a:solidFill>
                    <a:schemeClr val="dk1"/>
                  </a:solidFill>
                </a:rPr>
                <a:t>Service Provider</a:t>
              </a:r>
            </a:p>
          </p:txBody>
        </p:sp>
        <p:sp>
          <p:nvSpPr>
            <p:cNvPr id="73" name="Rectangle 72"/>
            <p:cNvSpPr/>
            <p:nvPr/>
          </p:nvSpPr>
          <p:spPr>
            <a:xfrm>
              <a:off x="2743200" y="31241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Parallelogram 73"/>
            <p:cNvSpPr/>
            <p:nvPr/>
          </p:nvSpPr>
          <p:spPr>
            <a:xfrm>
              <a:off x="304800" y="3193207"/>
              <a:ext cx="3657600" cy="61679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Dispatch Service</a:t>
              </a:r>
              <a:endParaRPr lang="en-US" sz="1400" dirty="0">
                <a:solidFill>
                  <a:schemeClr val="dk1"/>
                </a:solidFill>
              </a:endParaRPr>
            </a:p>
          </p:txBody>
        </p:sp>
        <p:sp>
          <p:nvSpPr>
            <p:cNvPr id="76" name="Right Arrow 75"/>
            <p:cNvSpPr/>
            <p:nvPr/>
          </p:nvSpPr>
          <p:spPr>
            <a:xfrm rot="5400000">
              <a:off x="800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ight Arrow 76"/>
            <p:cNvSpPr/>
            <p:nvPr/>
          </p:nvSpPr>
          <p:spPr>
            <a:xfrm rot="5400000">
              <a:off x="1943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ight Arrow 77"/>
            <p:cNvSpPr/>
            <p:nvPr/>
          </p:nvSpPr>
          <p:spPr>
            <a:xfrm rot="5400000">
              <a:off x="31623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Freeform 78"/>
            <p:cNvSpPr/>
            <p:nvPr/>
          </p:nvSpPr>
          <p:spPr>
            <a:xfrm>
              <a:off x="2808275" y="2627691"/>
              <a:ext cx="1368555" cy="481743"/>
            </a:xfrm>
            <a:custGeom>
              <a:avLst/>
              <a:gdLst>
                <a:gd name="connsiteX0" fmla="*/ 0 w 1368555"/>
                <a:gd name="connsiteY0" fmla="*/ 481743 h 481743"/>
                <a:gd name="connsiteX1" fmla="*/ 0 w 1368555"/>
                <a:gd name="connsiteY1" fmla="*/ 158756 h 481743"/>
                <a:gd name="connsiteX2" fmla="*/ 366773 w 1368555"/>
                <a:gd name="connsiteY2" fmla="*/ 0 h 481743"/>
                <a:gd name="connsiteX3" fmla="*/ 1368555 w 1368555"/>
                <a:gd name="connsiteY3" fmla="*/ 5474 h 481743"/>
                <a:gd name="connsiteX4" fmla="*/ 1368555 w 1368555"/>
                <a:gd name="connsiteY4" fmla="*/ 5474 h 481743"/>
                <a:gd name="connsiteX5" fmla="*/ 1368555 w 1368555"/>
                <a:gd name="connsiteY5" fmla="*/ 5474 h 4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555" h="481743">
                  <a:moveTo>
                    <a:pt x="0" y="481743"/>
                  </a:moveTo>
                  <a:lnTo>
                    <a:pt x="0" y="158756"/>
                  </a:lnTo>
                  <a:lnTo>
                    <a:pt x="366773" y="0"/>
                  </a:lnTo>
                  <a:lnTo>
                    <a:pt x="1368555" y="5474"/>
                  </a:lnTo>
                  <a:lnTo>
                    <a:pt x="1368555" y="5474"/>
                  </a:lnTo>
                  <a:lnTo>
                    <a:pt x="1368555" y="5474"/>
                  </a:lnTo>
                </a:path>
              </a:pathLst>
            </a:custGeom>
            <a:ln>
              <a:solidFill>
                <a:srgbClr val="0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48" name="Rectangle 147"/>
          <p:cNvSpPr>
            <a:spLocks noChangeArrowheads="1"/>
          </p:cNvSpPr>
          <p:nvPr/>
        </p:nvSpPr>
        <p:spPr bwMode="auto">
          <a:xfrm>
            <a:off x="6781800" y="1143000"/>
            <a:ext cx="2296969" cy="50292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149" name="Group 148"/>
          <p:cNvGrpSpPr/>
          <p:nvPr/>
        </p:nvGrpSpPr>
        <p:grpSpPr>
          <a:xfrm rot="5400000">
            <a:off x="7556572" y="1961764"/>
            <a:ext cx="220878" cy="579841"/>
            <a:chOff x="5104167" y="1635893"/>
            <a:chExt cx="220878" cy="579841"/>
          </a:xfrm>
        </p:grpSpPr>
        <p:sp>
          <p:nvSpPr>
            <p:cNvPr id="150" name="Rectangle 149"/>
            <p:cNvSpPr/>
            <p:nvPr/>
          </p:nvSpPr>
          <p:spPr>
            <a:xfrm>
              <a:off x="5104167" y="1635893"/>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Rectangle 150"/>
            <p:cNvSpPr/>
            <p:nvPr/>
          </p:nvSpPr>
          <p:spPr>
            <a:xfrm>
              <a:off x="5104167" y="1925322"/>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2" name="Rectangle 151"/>
            <p:cNvSpPr/>
            <p:nvPr/>
          </p:nvSpPr>
          <p:spPr>
            <a:xfrm>
              <a:off x="5104167" y="2070528"/>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3" name="Straight Arrow Connector 152"/>
            <p:cNvCxnSpPr/>
            <p:nvPr/>
          </p:nvCxnSpPr>
          <p:spPr>
            <a:xfrm flipV="1">
              <a:off x="5214606" y="1670998"/>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54" name="Rectangle 153"/>
          <p:cNvSpPr/>
          <p:nvPr/>
        </p:nvSpPr>
        <p:spPr>
          <a:xfrm>
            <a:off x="6938210" y="2137204"/>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55" name="Rectangle 154"/>
          <p:cNvSpPr/>
          <p:nvPr/>
        </p:nvSpPr>
        <p:spPr>
          <a:xfrm>
            <a:off x="8149656" y="214124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cxnSp>
        <p:nvCxnSpPr>
          <p:cNvPr id="156" name="Straight Connector 155"/>
          <p:cNvCxnSpPr>
            <a:stCxn id="154" idx="3"/>
            <a:endCxn id="150" idx="2"/>
          </p:cNvCxnSpPr>
          <p:nvPr/>
        </p:nvCxnSpPr>
        <p:spPr>
          <a:xfrm>
            <a:off x="7166810" y="2249123"/>
            <a:ext cx="210281" cy="25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0" idx="0"/>
            <a:endCxn id="155" idx="1"/>
          </p:cNvCxnSpPr>
          <p:nvPr/>
        </p:nvCxnSpPr>
        <p:spPr>
          <a:xfrm>
            <a:off x="7956932" y="2251685"/>
            <a:ext cx="192724" cy="14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860292" y="2379800"/>
            <a:ext cx="2260379" cy="523220"/>
          </a:xfrm>
          <a:prstGeom prst="rect">
            <a:avLst/>
          </a:prstGeom>
          <a:noFill/>
        </p:spPr>
        <p:txBody>
          <a:bodyPr wrap="none" rtlCol="0">
            <a:spAutoFit/>
          </a:bodyPr>
          <a:lstStyle/>
          <a:p>
            <a:r>
              <a:rPr lang="en-US" sz="1400" dirty="0" smtClean="0"/>
              <a:t>Message queue</a:t>
            </a:r>
          </a:p>
          <a:p>
            <a:r>
              <a:rPr lang="en-US" sz="1400" dirty="0" smtClean="0"/>
              <a:t>(A queues message for B)</a:t>
            </a:r>
          </a:p>
        </p:txBody>
      </p:sp>
      <p:grpSp>
        <p:nvGrpSpPr>
          <p:cNvPr id="159" name="Group 158"/>
          <p:cNvGrpSpPr/>
          <p:nvPr/>
        </p:nvGrpSpPr>
        <p:grpSpPr>
          <a:xfrm>
            <a:off x="6868969" y="1620777"/>
            <a:ext cx="1353808" cy="457200"/>
            <a:chOff x="83555" y="418479"/>
            <a:chExt cx="1353808" cy="457200"/>
          </a:xfrm>
        </p:grpSpPr>
        <p:cxnSp>
          <p:nvCxnSpPr>
            <p:cNvPr id="160" name="Straight Connector 159"/>
            <p:cNvCxnSpPr/>
            <p:nvPr/>
          </p:nvCxnSpPr>
          <p:spPr>
            <a:xfrm>
              <a:off x="317813" y="512297"/>
              <a:ext cx="982846" cy="12129"/>
            </a:xfrm>
            <a:prstGeom prst="line">
              <a:avLst/>
            </a:prstGeom>
            <a:ln/>
          </p:spPr>
          <p:style>
            <a:lnRef idx="2">
              <a:schemeClr val="dk1"/>
            </a:lnRef>
            <a:fillRef idx="1">
              <a:schemeClr val="lt1"/>
            </a:fillRef>
            <a:effectRef idx="0">
              <a:schemeClr val="dk1"/>
            </a:effectRef>
            <a:fontRef idx="minor">
              <a:schemeClr val="dk1"/>
            </a:fontRef>
          </p:style>
        </p:cxnSp>
        <p:sp>
          <p:nvSpPr>
            <p:cNvPr id="161" name="Oval 160"/>
            <p:cNvSpPr/>
            <p:nvPr/>
          </p:nvSpPr>
          <p:spPr>
            <a:xfrm>
              <a:off x="718624" y="418479"/>
              <a:ext cx="199764"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2" name="Rectangle 161"/>
            <p:cNvSpPr/>
            <p:nvPr/>
          </p:nvSpPr>
          <p:spPr>
            <a:xfrm>
              <a:off x="130065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Rectangle 162"/>
            <p:cNvSpPr/>
            <p:nvPr/>
          </p:nvSpPr>
          <p:spPr>
            <a:xfrm>
              <a:off x="18110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4" name="TextBox 163"/>
            <p:cNvSpPr txBox="1"/>
            <p:nvPr/>
          </p:nvSpPr>
          <p:spPr>
            <a:xfrm>
              <a:off x="83555" y="567902"/>
              <a:ext cx="992579" cy="307777"/>
            </a:xfrm>
            <a:prstGeom prst="rect">
              <a:avLst/>
            </a:prstGeom>
            <a:noFill/>
          </p:spPr>
          <p:txBody>
            <a:bodyPr wrap="none" rtlCol="0">
              <a:spAutoFit/>
            </a:bodyPr>
            <a:lstStyle>
              <a:defPPr>
                <a:defRPr lang="en-US"/>
              </a:defPPr>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smtClean="0"/>
                <a:t>HTTP/REST</a:t>
              </a:r>
              <a:endParaRPr lang="en-US" dirty="0"/>
            </a:p>
          </p:txBody>
        </p:sp>
      </p:grpSp>
      <p:sp>
        <p:nvSpPr>
          <p:cNvPr id="177" name="Rectangle 176"/>
          <p:cNvSpPr/>
          <p:nvPr/>
        </p:nvSpPr>
        <p:spPr>
          <a:xfrm>
            <a:off x="69468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78" name="Rectangle 177"/>
          <p:cNvSpPr/>
          <p:nvPr/>
        </p:nvSpPr>
        <p:spPr>
          <a:xfrm>
            <a:off x="74802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179" name="TextBox 178"/>
          <p:cNvSpPr txBox="1"/>
          <p:nvPr/>
        </p:nvSpPr>
        <p:spPr>
          <a:xfrm>
            <a:off x="6868969" y="3284368"/>
            <a:ext cx="1632967" cy="307777"/>
          </a:xfrm>
          <a:prstGeom prst="rect">
            <a:avLst/>
          </a:prstGeom>
          <a:noFill/>
        </p:spPr>
        <p:txBody>
          <a:bodyPr wrap="none" rtlCol="0">
            <a:spAutoFit/>
          </a:bodyPr>
          <a:lstStyle/>
          <a:p>
            <a:r>
              <a:rPr lang="en-US" sz="1400" dirty="0" smtClean="0"/>
              <a:t>A reads data from B</a:t>
            </a:r>
            <a:endParaRPr lang="en-US" sz="1400" dirty="0"/>
          </a:p>
        </p:txBody>
      </p:sp>
      <p:grpSp>
        <p:nvGrpSpPr>
          <p:cNvPr id="180" name="Group 179"/>
          <p:cNvGrpSpPr/>
          <p:nvPr/>
        </p:nvGrpSpPr>
        <p:grpSpPr>
          <a:xfrm>
            <a:off x="6945169" y="4572000"/>
            <a:ext cx="1138882" cy="307777"/>
            <a:chOff x="2895538" y="783213"/>
            <a:chExt cx="1138882" cy="307777"/>
          </a:xfrm>
        </p:grpSpPr>
        <p:sp>
          <p:nvSpPr>
            <p:cNvPr id="181" name="Parallelogram 180"/>
            <p:cNvSpPr/>
            <p:nvPr/>
          </p:nvSpPr>
          <p:spPr>
            <a:xfrm>
              <a:off x="2895538" y="861657"/>
              <a:ext cx="314299" cy="22933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TextBox 181"/>
            <p:cNvSpPr txBox="1"/>
            <p:nvPr/>
          </p:nvSpPr>
          <p:spPr>
            <a:xfrm>
              <a:off x="3294051" y="783213"/>
              <a:ext cx="740369" cy="307777"/>
            </a:xfrm>
            <a:prstGeom prst="rect">
              <a:avLst/>
            </a:prstGeom>
            <a:noFill/>
          </p:spPr>
          <p:txBody>
            <a:bodyPr wrap="none" rtlCol="0">
              <a:spAutoFit/>
            </a:bodyPr>
            <a:lstStyle/>
            <a:p>
              <a:r>
                <a:rPr lang="en-US" sz="1400" dirty="0" smtClean="0"/>
                <a:t>Process</a:t>
              </a:r>
              <a:endParaRPr lang="en-US" sz="1400" dirty="0"/>
            </a:p>
          </p:txBody>
        </p:sp>
      </p:grpSp>
      <p:grpSp>
        <p:nvGrpSpPr>
          <p:cNvPr id="183" name="Group 182"/>
          <p:cNvGrpSpPr/>
          <p:nvPr/>
        </p:nvGrpSpPr>
        <p:grpSpPr>
          <a:xfrm>
            <a:off x="6945169" y="5102423"/>
            <a:ext cx="1494624" cy="307777"/>
            <a:chOff x="2903106" y="1226706"/>
            <a:chExt cx="1494624" cy="307777"/>
          </a:xfrm>
        </p:grpSpPr>
        <p:sp>
          <p:nvSpPr>
            <p:cNvPr id="184" name="Rectangle 183"/>
            <p:cNvSpPr/>
            <p:nvPr/>
          </p:nvSpPr>
          <p:spPr>
            <a:xfrm>
              <a:off x="2903106" y="1233999"/>
              <a:ext cx="306731" cy="281229"/>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endParaRPr lang="en-US" sz="1200" dirty="0">
                <a:cs typeface="Arial"/>
              </a:endParaRPr>
            </a:p>
          </p:txBody>
        </p:sp>
        <p:sp>
          <p:nvSpPr>
            <p:cNvPr id="185" name="TextBox 184"/>
            <p:cNvSpPr txBox="1"/>
            <p:nvPr/>
          </p:nvSpPr>
          <p:spPr>
            <a:xfrm>
              <a:off x="3301619" y="1226706"/>
              <a:ext cx="1096111" cy="307777"/>
            </a:xfrm>
            <a:prstGeom prst="rect">
              <a:avLst/>
            </a:prstGeom>
            <a:noFill/>
          </p:spPr>
          <p:txBody>
            <a:bodyPr wrap="none" rtlCol="0">
              <a:spAutoFit/>
            </a:bodyPr>
            <a:lstStyle/>
            <a:p>
              <a:r>
                <a:rPr lang="en-US" sz="1400" dirty="0" smtClean="0"/>
                <a:t>Runtime tier</a:t>
              </a:r>
              <a:endParaRPr lang="en-US" sz="1400" dirty="0"/>
            </a:p>
          </p:txBody>
        </p:sp>
      </p:grpSp>
      <p:grpSp>
        <p:nvGrpSpPr>
          <p:cNvPr id="186" name="Group 185"/>
          <p:cNvGrpSpPr/>
          <p:nvPr/>
        </p:nvGrpSpPr>
        <p:grpSpPr>
          <a:xfrm>
            <a:off x="6945169" y="5562600"/>
            <a:ext cx="1899341" cy="532109"/>
            <a:chOff x="2903106" y="353964"/>
            <a:chExt cx="1899341" cy="532109"/>
          </a:xfrm>
        </p:grpSpPr>
        <p:sp>
          <p:nvSpPr>
            <p:cNvPr id="187" name="Rectangle 186"/>
            <p:cNvSpPr>
              <a:spLocks noChangeArrowheads="1"/>
            </p:cNvSpPr>
            <p:nvPr/>
          </p:nvSpPr>
          <p:spPr bwMode="auto">
            <a:xfrm>
              <a:off x="2903106" y="353964"/>
              <a:ext cx="306731" cy="316666"/>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188" name="TextBox 187"/>
            <p:cNvSpPr txBox="1"/>
            <p:nvPr/>
          </p:nvSpPr>
          <p:spPr>
            <a:xfrm>
              <a:off x="3294051" y="362853"/>
              <a:ext cx="1508396" cy="523220"/>
            </a:xfrm>
            <a:prstGeom prst="rect">
              <a:avLst/>
            </a:prstGeom>
            <a:noFill/>
          </p:spPr>
          <p:txBody>
            <a:bodyPr wrap="none" rtlCol="0">
              <a:spAutoFit/>
            </a:bodyPr>
            <a:lstStyle/>
            <a:p>
              <a:r>
                <a:rPr lang="en-US" sz="1400" dirty="0" smtClean="0"/>
                <a:t>Runtime tier </a:t>
              </a:r>
            </a:p>
            <a:p>
              <a:r>
                <a:rPr lang="en-US" sz="1400" dirty="0" smtClean="0"/>
                <a:t>(overlay mapping)</a:t>
              </a:r>
            </a:p>
          </p:txBody>
        </p:sp>
      </p:grpSp>
      <p:cxnSp>
        <p:nvCxnSpPr>
          <p:cNvPr id="189" name="Straight Arrow Connector 188"/>
          <p:cNvCxnSpPr>
            <a:stCxn id="177" idx="3"/>
            <a:endCxn id="178" idx="1"/>
          </p:cNvCxnSpPr>
          <p:nvPr/>
        </p:nvCxnSpPr>
        <p:spPr>
          <a:xfrm>
            <a:off x="7175487" y="3159919"/>
            <a:ext cx="304800" cy="0"/>
          </a:xfrm>
          <a:prstGeom prst="straightConnector1">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90" name="Rectangle 189"/>
          <p:cNvSpPr/>
          <p:nvPr/>
        </p:nvSpPr>
        <p:spPr>
          <a:xfrm>
            <a:off x="6946887" y="3727572"/>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92" name="TextBox 191"/>
          <p:cNvSpPr txBox="1"/>
          <p:nvPr/>
        </p:nvSpPr>
        <p:spPr>
          <a:xfrm>
            <a:off x="6868969" y="3963940"/>
            <a:ext cx="2280104" cy="523220"/>
          </a:xfrm>
          <a:prstGeom prst="rect">
            <a:avLst/>
          </a:prstGeom>
          <a:noFill/>
        </p:spPr>
        <p:txBody>
          <a:bodyPr wrap="none" rtlCol="0">
            <a:spAutoFit/>
          </a:bodyPr>
          <a:lstStyle/>
          <a:p>
            <a:r>
              <a:rPr lang="en-US" sz="1400" dirty="0" smtClean="0"/>
              <a:t>Protocol-specific message</a:t>
            </a:r>
          </a:p>
          <a:p>
            <a:r>
              <a:rPr lang="en-US" sz="1400" dirty="0" smtClean="0"/>
              <a:t>(A sends a message out)</a:t>
            </a:r>
            <a:endParaRPr lang="en-US" sz="1400" dirty="0"/>
          </a:p>
        </p:txBody>
      </p:sp>
      <p:sp>
        <p:nvSpPr>
          <p:cNvPr id="193" name="Right Arrow 192"/>
          <p:cNvSpPr/>
          <p:nvPr/>
        </p:nvSpPr>
        <p:spPr>
          <a:xfrm>
            <a:off x="7173769" y="3727572"/>
            <a:ext cx="304800" cy="228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3541089" y="1219200"/>
            <a:ext cx="3190271" cy="769441"/>
          </a:xfrm>
          <a:prstGeom prst="rect">
            <a:avLst/>
          </a:prstGeom>
          <a:noFill/>
        </p:spPr>
        <p:txBody>
          <a:bodyPr wrap="none" rtlCol="0">
            <a:spAutoFit/>
          </a:bodyPr>
          <a:lstStyle/>
          <a:p>
            <a:r>
              <a:rPr lang="en-US" sz="2200" u="sng" dirty="0" smtClean="0">
                <a:solidFill>
                  <a:srgbClr val="FF0000"/>
                </a:solidFill>
              </a:rPr>
              <a:t>Performance Target</a:t>
            </a:r>
            <a:r>
              <a:rPr lang="en-US" sz="2200" dirty="0" smtClean="0">
                <a:solidFill>
                  <a:srgbClr val="FF0000"/>
                </a:solidFill>
              </a:rPr>
              <a:t>:</a:t>
            </a:r>
            <a:endParaRPr lang="en-US" sz="2200" u="sng" dirty="0" smtClean="0">
              <a:solidFill>
                <a:srgbClr val="FF0000"/>
              </a:solidFill>
            </a:endParaRPr>
          </a:p>
          <a:p>
            <a:r>
              <a:rPr lang="en-US" sz="2200" dirty="0" smtClean="0">
                <a:solidFill>
                  <a:srgbClr val="FF0000"/>
                </a:solidFill>
              </a:rPr>
              <a:t>200 Messages / second</a:t>
            </a:r>
            <a:endParaRPr lang="en-US" sz="2200" dirty="0">
              <a:solidFill>
                <a:srgbClr val="FF0000"/>
              </a:solidFill>
            </a:endParaRPr>
          </a:p>
        </p:txBody>
      </p:sp>
    </p:spTree>
    <p:extLst>
      <p:ext uri="{BB962C8B-B14F-4D97-AF65-F5344CB8AC3E}">
        <p14:creationId xmlns:p14="http://schemas.microsoft.com/office/powerpoint/2010/main" val="800523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28</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57" name="Rounded Rectangle 56"/>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58"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0" name="Rectangle 59"/>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73" name="Group 72"/>
          <p:cNvGrpSpPr/>
          <p:nvPr/>
        </p:nvGrpSpPr>
        <p:grpSpPr>
          <a:xfrm>
            <a:off x="5029200" y="1752600"/>
            <a:ext cx="953218" cy="747058"/>
            <a:chOff x="7162800" y="1684966"/>
            <a:chExt cx="953218" cy="747058"/>
          </a:xfrm>
        </p:grpSpPr>
        <p:sp>
          <p:nvSpPr>
            <p:cNvPr id="61" name="Rectangle 60"/>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2" name="Rectangle 61"/>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3" name="TextBox 62"/>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65" name="Straight Arrow Connector 64"/>
            <p:cNvCxnSpPr>
              <a:stCxn id="61" idx="3"/>
              <a:endCxn id="62"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4" name="Group 73"/>
          <p:cNvGrpSpPr/>
          <p:nvPr/>
        </p:nvGrpSpPr>
        <p:grpSpPr>
          <a:xfrm>
            <a:off x="7126588" y="1219200"/>
            <a:ext cx="1659814" cy="886599"/>
            <a:chOff x="7126588" y="2618601"/>
            <a:chExt cx="1659814" cy="886599"/>
          </a:xfrm>
        </p:grpSpPr>
        <p:sp>
          <p:nvSpPr>
            <p:cNvPr id="59"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64" name="Rounded Rectangle 63"/>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66"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67" name="Rounded Rectangle 66"/>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0"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76" name="Picture 75"/>
          <p:cNvPicPr>
            <a:picLocks noChangeAspect="1"/>
          </p:cNvPicPr>
          <p:nvPr/>
        </p:nvPicPr>
        <p:blipFill>
          <a:blip r:embed="rId3"/>
          <a:stretch>
            <a:fillRect/>
          </a:stretch>
        </p:blipFill>
        <p:spPr>
          <a:xfrm>
            <a:off x="4128312" y="2883743"/>
            <a:ext cx="5015688" cy="3440857"/>
          </a:xfrm>
          <a:prstGeom prst="rect">
            <a:avLst/>
          </a:prstGeom>
        </p:spPr>
      </p:pic>
    </p:spTree>
    <p:extLst>
      <p:ext uri="{BB962C8B-B14F-4D97-AF65-F5344CB8AC3E}">
        <p14:creationId xmlns:p14="http://schemas.microsoft.com/office/powerpoint/2010/main" val="3612877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29</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80" name="Picture 79"/>
          <p:cNvPicPr>
            <a:picLocks noChangeAspect="1"/>
          </p:cNvPicPr>
          <p:nvPr/>
        </p:nvPicPr>
        <p:blipFill>
          <a:blip r:embed="rId3"/>
          <a:stretch>
            <a:fillRect/>
          </a:stretch>
        </p:blipFill>
        <p:spPr>
          <a:xfrm>
            <a:off x="4128312" y="2883743"/>
            <a:ext cx="5015688" cy="3440857"/>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Tree>
    <p:extLst>
      <p:ext uri="{BB962C8B-B14F-4D97-AF65-F5344CB8AC3E}">
        <p14:creationId xmlns:p14="http://schemas.microsoft.com/office/powerpoint/2010/main" val="2021372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47598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30</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95" name="Picture 94"/>
          <p:cNvPicPr>
            <a:picLocks noChangeAspect="1"/>
          </p:cNvPicPr>
          <p:nvPr/>
        </p:nvPicPr>
        <p:blipFill>
          <a:blip r:embed="rId3"/>
          <a:stretch>
            <a:fillRect/>
          </a:stretch>
        </p:blipFill>
        <p:spPr>
          <a:xfrm>
            <a:off x="4128312" y="2883743"/>
            <a:ext cx="5015688" cy="3440857"/>
          </a:xfrm>
          <a:prstGeom prst="rect">
            <a:avLst/>
          </a:prstGeom>
        </p:spPr>
      </p:pic>
    </p:spTree>
    <p:extLst>
      <p:ext uri="{BB962C8B-B14F-4D97-AF65-F5344CB8AC3E}">
        <p14:creationId xmlns:p14="http://schemas.microsoft.com/office/powerpoint/2010/main" val="36306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31</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79" name="Picture 78"/>
          <p:cNvPicPr>
            <a:picLocks noChangeAspect="1"/>
          </p:cNvPicPr>
          <p:nvPr/>
        </p:nvPicPr>
        <p:blipFill>
          <a:blip r:embed="rId3"/>
          <a:stretch>
            <a:fillRect/>
          </a:stretch>
        </p:blipFill>
        <p:spPr>
          <a:xfrm>
            <a:off x="4038600" y="2843816"/>
            <a:ext cx="5121983" cy="3480784"/>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Tree>
    <p:extLst>
      <p:ext uri="{BB962C8B-B14F-4D97-AF65-F5344CB8AC3E}">
        <p14:creationId xmlns:p14="http://schemas.microsoft.com/office/powerpoint/2010/main" val="2725226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Data Access</a:t>
                </a: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Cache</a:t>
                </a: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60" name="Rounded Rectangle 59"/>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61"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2" name="Rectangle 61"/>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63" name="Group 62"/>
          <p:cNvGrpSpPr/>
          <p:nvPr/>
        </p:nvGrpSpPr>
        <p:grpSpPr>
          <a:xfrm>
            <a:off x="5029200" y="1752600"/>
            <a:ext cx="953218" cy="747058"/>
            <a:chOff x="7162800" y="1684966"/>
            <a:chExt cx="953218" cy="747058"/>
          </a:xfrm>
        </p:grpSpPr>
        <p:sp>
          <p:nvSpPr>
            <p:cNvPr id="67" name="Rectangle 66"/>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8" name="Rectangle 67"/>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9" name="TextBox 68"/>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70" name="Straight Arrow Connector 69"/>
            <p:cNvCxnSpPr>
              <a:stCxn id="67" idx="3"/>
              <a:endCxn id="68"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1" name="Group 70"/>
          <p:cNvGrpSpPr/>
          <p:nvPr/>
        </p:nvGrpSpPr>
        <p:grpSpPr>
          <a:xfrm>
            <a:off x="7126588" y="1219200"/>
            <a:ext cx="1659814" cy="1267599"/>
            <a:chOff x="7126588" y="2618601"/>
            <a:chExt cx="1659814" cy="1267599"/>
          </a:xfrm>
        </p:grpSpPr>
        <p:sp>
          <p:nvSpPr>
            <p:cNvPr id="72"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73" name="Rounded Rectangle 72"/>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4" name="TextBox 60"/>
            <p:cNvSpPr txBox="1">
              <a:spLocks noChangeArrowheads="1"/>
            </p:cNvSpPr>
            <p:nvPr/>
          </p:nvSpPr>
          <p:spPr bwMode="auto">
            <a:xfrm>
              <a:off x="7523992" y="3228201"/>
              <a:ext cx="76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Modified</a:t>
              </a:r>
              <a:endParaRPr lang="en-US" sz="1200" dirty="0"/>
            </a:p>
          </p:txBody>
        </p:sp>
        <p:sp>
          <p:nvSpPr>
            <p:cNvPr id="75" name="Rounded Rectangle 74"/>
            <p:cNvSpPr>
              <a:spLocks noChangeArrowheads="1"/>
            </p:cNvSpPr>
            <p:nvPr/>
          </p:nvSpPr>
          <p:spPr bwMode="auto">
            <a:xfrm>
              <a:off x="7239000" y="3267721"/>
              <a:ext cx="228600" cy="2286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6" name="TextBox 60"/>
            <p:cNvSpPr txBox="1">
              <a:spLocks noChangeArrowheads="1"/>
            </p:cNvSpPr>
            <p:nvPr/>
          </p:nvSpPr>
          <p:spPr bwMode="auto">
            <a:xfrm>
              <a:off x="7499696" y="3609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77" name="Rounded Rectangle 76"/>
            <p:cNvSpPr>
              <a:spLocks noChangeArrowheads="1"/>
            </p:cNvSpPr>
            <p:nvPr/>
          </p:nvSpPr>
          <p:spPr bwMode="auto">
            <a:xfrm>
              <a:off x="7239000" y="3648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8"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80" name="Picture 79"/>
          <p:cNvPicPr>
            <a:picLocks noChangeAspect="1"/>
          </p:cNvPicPr>
          <p:nvPr/>
        </p:nvPicPr>
        <p:blipFill>
          <a:blip r:embed="rId3"/>
          <a:stretch>
            <a:fillRect/>
          </a:stretch>
        </p:blipFill>
        <p:spPr>
          <a:xfrm>
            <a:off x="4097428" y="2819400"/>
            <a:ext cx="5015196" cy="3393829"/>
          </a:xfrm>
          <a:prstGeom prst="rect">
            <a:avLst/>
          </a:prstGeom>
        </p:spPr>
      </p:pic>
    </p:spTree>
    <p:extLst>
      <p:ext uri="{BB962C8B-B14F-4D97-AF65-F5344CB8AC3E}">
        <p14:creationId xmlns:p14="http://schemas.microsoft.com/office/powerpoint/2010/main" val="71923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Reflections</a:t>
            </a:r>
            <a:endParaRPr lang="en-US" dirty="0"/>
          </a:p>
        </p:txBody>
      </p:sp>
      <p:sp>
        <p:nvSpPr>
          <p:cNvPr id="3" name="Content Placeholder 2"/>
          <p:cNvSpPr>
            <a:spLocks noGrp="1"/>
          </p:cNvSpPr>
          <p:nvPr>
            <p:ph idx="1"/>
          </p:nvPr>
        </p:nvSpPr>
        <p:spPr/>
        <p:txBody>
          <a:bodyPr/>
          <a:lstStyle/>
          <a:p>
            <a:r>
              <a:rPr lang="en-US" sz="2200" dirty="0" smtClean="0"/>
              <a:t>Look past the code. What does it say architecturally?</a:t>
            </a:r>
          </a:p>
          <a:p>
            <a:pPr lvl="1"/>
            <a:r>
              <a:rPr lang="en-US" sz="2200" dirty="0" smtClean="0"/>
              <a:t>Architectural decisions are often made at the keyboard.</a:t>
            </a:r>
          </a:p>
          <a:p>
            <a:r>
              <a:rPr lang="en-US" sz="2200" dirty="0" smtClean="0"/>
              <a:t>Prototypes require additional design considerations:</a:t>
            </a:r>
          </a:p>
          <a:p>
            <a:pPr lvl="1"/>
            <a:r>
              <a:rPr lang="en-US" sz="2200" dirty="0" smtClean="0"/>
              <a:t>Testability: How will it be instrumented? </a:t>
            </a:r>
          </a:p>
          <a:p>
            <a:pPr lvl="1"/>
            <a:r>
              <a:rPr lang="en-US" sz="2200" dirty="0" smtClean="0"/>
              <a:t>Configurability: What is tunable and how should it be tuned?</a:t>
            </a:r>
          </a:p>
          <a:p>
            <a:pPr lvl="1"/>
            <a:r>
              <a:rPr lang="en-US" sz="2200" dirty="0" err="1" smtClean="0"/>
              <a:t>Evolveability</a:t>
            </a:r>
            <a:r>
              <a:rPr lang="en-US" sz="2200" dirty="0" smtClean="0"/>
              <a:t>: Throw-away or re-use, but </a:t>
            </a:r>
            <a:r>
              <a:rPr lang="en-US" sz="2200" dirty="0"/>
              <a:t>p</a:t>
            </a:r>
            <a:r>
              <a:rPr lang="en-US" sz="2200" dirty="0" smtClean="0"/>
              <a:t>lan accordingly.</a:t>
            </a:r>
          </a:p>
          <a:p>
            <a:r>
              <a:rPr lang="en-US" sz="2200" dirty="0" smtClean="0"/>
              <a:t>It’s hard to identify where to draw the line at detailed design.</a:t>
            </a:r>
          </a:p>
          <a:p>
            <a:pPr lvl="1"/>
            <a:r>
              <a:rPr lang="en-US" sz="2200" dirty="0" smtClean="0"/>
              <a:t>Detailed design decisions impact architectural invariants.</a:t>
            </a:r>
          </a:p>
          <a:p>
            <a:pPr lvl="1"/>
            <a:r>
              <a:rPr lang="en-US" sz="2200" dirty="0" smtClean="0"/>
              <a:t>Frameworks prescribe specific approaches (e.g. Spring).</a:t>
            </a: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Tree>
    <p:extLst>
      <p:ext uri="{BB962C8B-B14F-4D97-AF65-F5344CB8AC3E}">
        <p14:creationId xmlns:p14="http://schemas.microsoft.com/office/powerpoint/2010/main" val="172126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Architectural Verification</a:t>
            </a:r>
            <a:endParaRPr lang="en-US" dirty="0"/>
          </a:p>
        </p:txBody>
      </p:sp>
      <p:sp>
        <p:nvSpPr>
          <p:cNvPr id="4" name="Slide Number Placeholder 3"/>
          <p:cNvSpPr>
            <a:spLocks noGrp="1"/>
          </p:cNvSpPr>
          <p:nvPr>
            <p:ph type="sldNum" sz="quarter" idx="10"/>
          </p:nvPr>
        </p:nvSpPr>
        <p:spPr>
          <a:xfrm>
            <a:off x="6476999" y="6324600"/>
            <a:ext cx="1905000" cy="457200"/>
          </a:xfrm>
        </p:spPr>
        <p:txBody>
          <a:bodyPr/>
          <a:lstStyle/>
          <a:p>
            <a:fld id="{8BE75BF4-F827-664A-A667-67002CB07057}" type="slidenum">
              <a:rPr lang="en-US" smtClean="0"/>
              <a:pPr/>
              <a:t>34</a:t>
            </a:fld>
            <a:endParaRPr lang="en-US"/>
          </a:p>
        </p:txBody>
      </p:sp>
      <p:graphicFrame>
        <p:nvGraphicFramePr>
          <p:cNvPr id="5" name="Content Placeholder 5"/>
          <p:cNvGraphicFramePr>
            <a:graphicFrameLocks noGrp="1"/>
          </p:cNvGraphicFramePr>
          <p:nvPr>
            <p:ph sz="half" idx="4294967295"/>
            <p:extLst>
              <p:ext uri="{D42A27DB-BD31-4B8C-83A1-F6EECF244321}">
                <p14:modId xmlns:p14="http://schemas.microsoft.com/office/powerpoint/2010/main" val="2313206967"/>
              </p:ext>
            </p:extLst>
          </p:nvPr>
        </p:nvGraphicFramePr>
        <p:xfrm>
          <a:off x="533400" y="1371600"/>
          <a:ext cx="8382000" cy="4450080"/>
        </p:xfrm>
        <a:graphic>
          <a:graphicData uri="http://schemas.openxmlformats.org/drawingml/2006/table">
            <a:tbl>
              <a:tblPr firstRow="1" bandRow="1">
                <a:tableStyleId>{616DA210-FB5B-4158-B5E0-FEB733F419BA}</a:tableStyleId>
              </a:tblPr>
              <a:tblGrid>
                <a:gridCol w="990599"/>
                <a:gridCol w="2286000"/>
                <a:gridCol w="3200400"/>
                <a:gridCol w="1905001"/>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l"/>
                      <a:r>
                        <a:rPr lang="en-US" dirty="0" smtClean="0"/>
                        <a:t>Evidence</a:t>
                      </a:r>
                      <a:endParaRPr lang="en-US" dirty="0"/>
                    </a:p>
                  </a:txBody>
                  <a:tcPr/>
                </a:tc>
                <a:tc>
                  <a:txBody>
                    <a:bodyPr/>
                    <a:lstStyle/>
                    <a:p>
                      <a:pPr algn="l"/>
                      <a:r>
                        <a:rPr lang="en-US" dirty="0" smtClean="0"/>
                        <a:t>Status</a:t>
                      </a:r>
                      <a:endParaRPr lang="en-US" dirty="0"/>
                    </a:p>
                  </a:txBody>
                  <a:tcPr/>
                </a:tc>
              </a:tr>
              <a:tr h="370840">
                <a:tc rowSpan="4">
                  <a:txBody>
                    <a:bodyPr/>
                    <a:lstStyle/>
                    <a:p>
                      <a:r>
                        <a:rPr lang="en-US" b="0" dirty="0" smtClean="0"/>
                        <a:t>HIGH</a:t>
                      </a:r>
                      <a:endParaRPr lang="en-US" b="0" dirty="0"/>
                    </a:p>
                  </a:txBody>
                  <a:tcPr>
                    <a:solidFill>
                      <a:schemeClr val="bg1"/>
                    </a:solidFill>
                  </a:tcPr>
                </a:tc>
                <a:tc rowSpan="4">
                  <a:txBody>
                    <a:bodyPr/>
                    <a:lstStyle/>
                    <a:p>
                      <a:r>
                        <a:rPr lang="en-US" b="0" dirty="0" smtClean="0"/>
                        <a:t>Scalability</a:t>
                      </a:r>
                      <a:endParaRPr lang="en-US" b="0" dirty="0"/>
                    </a:p>
                  </a:txBody>
                  <a:tcPr>
                    <a:solidFill>
                      <a:schemeClr val="bg1"/>
                    </a:solidFill>
                  </a:tcPr>
                </a:tc>
                <a:tc>
                  <a:txBody>
                    <a:bodyPr/>
                    <a:lstStyle/>
                    <a:p>
                      <a:pPr algn="l"/>
                      <a:r>
                        <a:rPr lang="en-US" dirty="0" smtClean="0"/>
                        <a:t>Fair</a:t>
                      </a:r>
                      <a:r>
                        <a:rPr lang="en-US" baseline="0" dirty="0" smtClean="0"/>
                        <a:t> queuing and consumption</a:t>
                      </a:r>
                      <a:endParaRPr lang="en-US" dirty="0" smtClean="0"/>
                    </a:p>
                  </a:txBody>
                  <a:tcPr>
                    <a:solidFill>
                      <a:schemeClr val="bg1"/>
                    </a:solidFill>
                  </a:tcPr>
                </a:tc>
                <a:tc>
                  <a:txBody>
                    <a:bodyPr/>
                    <a:lstStyle/>
                    <a:p>
                      <a:pPr algn="l"/>
                      <a:r>
                        <a:rPr lang="en-US" b="0" dirty="0" smtClean="0">
                          <a:solidFill>
                            <a:schemeClr val="tx1"/>
                          </a:solidFill>
                        </a:rPr>
                        <a:t>Verified</a:t>
                      </a:r>
                      <a:endParaRPr lang="en-US" b="0"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Outbound</a:t>
                      </a:r>
                      <a:r>
                        <a:rPr lang="en-US" baseline="0" dirty="0" smtClean="0"/>
                        <a:t> performance holds</a:t>
                      </a:r>
                      <a:endParaRPr lang="en-US" dirty="0" smtClean="0"/>
                    </a:p>
                  </a:txBody>
                  <a:tcPr>
                    <a:solidFill>
                      <a:schemeClr val="bg1"/>
                    </a:solidFill>
                  </a:tcPr>
                </a:tc>
                <a:tc>
                  <a:txBody>
                    <a:bodyPr/>
                    <a:lstStyle/>
                    <a:p>
                      <a:pPr algn="l"/>
                      <a:r>
                        <a:rPr lang="en-US" dirty="0" smtClean="0">
                          <a:solidFill>
                            <a:schemeClr val="tx1"/>
                          </a:solidFill>
                        </a:rPr>
                        <a:t>Partially Verified</a:t>
                      </a:r>
                      <a:endParaRPr lang="en-US"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Inbound performance holds</a:t>
                      </a:r>
                    </a:p>
                  </a:txBody>
                  <a:tcPr>
                    <a:solidFill>
                      <a:schemeClr val="bg1"/>
                    </a:solidFill>
                  </a:tcPr>
                </a:tc>
                <a:tc>
                  <a:txBody>
                    <a:bodyPr/>
                    <a:lstStyle/>
                    <a:p>
                      <a:pPr algn="l"/>
                      <a:r>
                        <a:rPr lang="en-US" dirty="0" smtClean="0">
                          <a:solidFill>
                            <a:schemeClr val="tx1"/>
                          </a:solidFill>
                        </a:rPr>
                        <a:t>Partially Verified</a:t>
                      </a:r>
                      <a:endParaRPr lang="en-US" dirty="0">
                        <a:solidFill>
                          <a:schemeClr val="tx1"/>
                        </a:solidFill>
                      </a:endParaRPr>
                    </a:p>
                  </a:txBody>
                  <a:tcPr>
                    <a:solidFill>
                      <a:schemeClr val="bg1"/>
                    </a:solidFill>
                  </a:tcPr>
                </a:tc>
              </a:tr>
              <a:tr h="370840">
                <a:tc vMerge="1">
                  <a:txBody>
                    <a:bodyPr/>
                    <a:lstStyle/>
                    <a:p>
                      <a:endParaRPr lang="en-US" b="1" dirty="0"/>
                    </a:p>
                  </a:txBody>
                  <a:tcPr/>
                </a:tc>
                <a:tc vMerge="1">
                  <a:txBody>
                    <a:bodyPr/>
                    <a:lstStyle/>
                    <a:p>
                      <a:endParaRPr lang="en-US" b="1" dirty="0"/>
                    </a:p>
                  </a:txBody>
                  <a:tcPr/>
                </a:tc>
                <a:tc>
                  <a:txBody>
                    <a:bodyPr/>
                    <a:lstStyle/>
                    <a:p>
                      <a:pPr algn="l"/>
                      <a:r>
                        <a:rPr lang="en-US" dirty="0" smtClean="0"/>
                        <a:t>Data</a:t>
                      </a:r>
                      <a:r>
                        <a:rPr lang="en-US" baseline="0" dirty="0" smtClean="0"/>
                        <a:t> scale and consistency</a:t>
                      </a:r>
                      <a:endParaRPr lang="en-US" dirty="0" smtClean="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Implement three</a:t>
                      </a:r>
                      <a:r>
                        <a:rPr lang="en-US" baseline="0" dirty="0" smtClean="0"/>
                        <a:t> gateways</a:t>
                      </a:r>
                      <a:endParaRPr lang="en-US" dirty="0"/>
                    </a:p>
                  </a:txBody>
                  <a:tcPr/>
                </a:tc>
                <a:tc>
                  <a:txBody>
                    <a:bodyPr/>
                    <a:lstStyle/>
                    <a:p>
                      <a:pPr algn="l"/>
                      <a:r>
                        <a:rPr lang="en-US" dirty="0" smtClean="0">
                          <a:solidFill>
                            <a:srgbClr val="000000"/>
                          </a:solidFill>
                        </a:rPr>
                        <a:t>Partially Verified</a:t>
                      </a:r>
                      <a:endParaRPr lang="en-US" dirty="0">
                        <a:solidFill>
                          <a:srgbClr val="000000"/>
                        </a:solidFill>
                      </a:endParaRPr>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Implement two services</a:t>
                      </a:r>
                      <a:endParaRPr lang="en-US" dirty="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rowSpan="4">
                  <a:txBody>
                    <a:bodyPr/>
                    <a:lstStyle/>
                    <a:p>
                      <a:r>
                        <a:rPr lang="en-US" dirty="0" smtClean="0"/>
                        <a:t>MED</a:t>
                      </a:r>
                      <a:endParaRPr lang="en-US" dirty="0"/>
                    </a:p>
                  </a:txBody>
                  <a:tcPr/>
                </a:tc>
                <a:tc rowSpan="4">
                  <a:txBody>
                    <a:bodyPr/>
                    <a:lstStyle/>
                    <a:p>
                      <a:r>
                        <a:rPr lang="en-US" dirty="0" smtClean="0"/>
                        <a:t>Performance</a:t>
                      </a:r>
                      <a:endParaRPr lang="en-US" dirty="0"/>
                    </a:p>
                  </a:txBody>
                  <a:tcPr/>
                </a:tc>
                <a:tc>
                  <a:txBody>
                    <a:bodyPr/>
                    <a:lstStyle/>
                    <a:p>
                      <a:pPr algn="l"/>
                      <a:r>
                        <a:rPr lang="en-US" dirty="0" smtClean="0"/>
                        <a:t>Outbound</a:t>
                      </a:r>
                      <a:r>
                        <a:rPr lang="en-US" baseline="0" dirty="0" smtClean="0"/>
                        <a:t> throughput</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Outbound latency</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throughput</a:t>
                      </a:r>
                    </a:p>
                  </a:txBody>
                  <a:tcPr>
                    <a:solidFill>
                      <a:schemeClr val="bg2">
                        <a:lumMod val="40000"/>
                        <a:lumOff val="60000"/>
                      </a:schemeClr>
                    </a:solidFill>
                  </a:tcPr>
                </a:tc>
                <a:tc>
                  <a:txBody>
                    <a:bodyPr/>
                    <a:lstStyle/>
                    <a:p>
                      <a:pPr algn="l"/>
                      <a:r>
                        <a:rPr lang="en-US" dirty="0" smtClean="0">
                          <a:solidFill>
                            <a:srgbClr val="000000"/>
                          </a:solidFill>
                        </a:rPr>
                        <a:t>Partially Verified</a:t>
                      </a:r>
                      <a:endParaRPr lang="en-US" dirty="0">
                        <a:solidFill>
                          <a:srgbClr val="000000"/>
                        </a:solidFill>
                      </a:endParaRPr>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latency</a:t>
                      </a:r>
                    </a:p>
                  </a:txBody>
                  <a:tcPr>
                    <a:solidFill>
                      <a:schemeClr val="bg2">
                        <a:lumMod val="40000"/>
                        <a:lumOff val="60000"/>
                      </a:schemeClr>
                    </a:solidFill>
                  </a:tcPr>
                </a:tc>
                <a:tc>
                  <a:txBody>
                    <a:bodyPr/>
                    <a:lstStyle/>
                    <a:p>
                      <a:pPr algn="l"/>
                      <a:r>
                        <a:rPr lang="en-US" dirty="0" smtClean="0">
                          <a:solidFill>
                            <a:srgbClr val="000000"/>
                          </a:solidFill>
                        </a:rPr>
                        <a:t>Partially</a:t>
                      </a:r>
                      <a:r>
                        <a:rPr lang="en-US" baseline="0" dirty="0" smtClean="0">
                          <a:solidFill>
                            <a:srgbClr val="000000"/>
                          </a:solidFill>
                        </a:rPr>
                        <a:t> Verified</a:t>
                      </a:r>
                      <a:endParaRPr lang="en-US" dirty="0">
                        <a:solidFill>
                          <a:srgbClr val="000000"/>
                        </a:solidFill>
                      </a:endParaRPr>
                    </a:p>
                  </a:txBody>
                  <a:tcPr>
                    <a:solidFill>
                      <a:schemeClr val="bg2">
                        <a:lumMod val="40000"/>
                        <a:lumOff val="60000"/>
                      </a:schemeClr>
                    </a:solidFill>
                  </a:tcPr>
                </a:tc>
              </a:tr>
              <a:tr h="370840">
                <a:tc>
                  <a:txBody>
                    <a:bodyPr/>
                    <a:lstStyle/>
                    <a:p>
                      <a:r>
                        <a:rPr lang="en-US" dirty="0" smtClean="0"/>
                        <a:t>MED</a:t>
                      </a:r>
                      <a:endParaRPr lang="en-US" dirty="0"/>
                    </a:p>
                  </a:txBody>
                  <a:tcPr>
                    <a:solidFill>
                      <a:schemeClr val="bg1">
                        <a:alpha val="20000"/>
                      </a:schemeClr>
                    </a:solidFill>
                  </a:tcPr>
                </a:tc>
                <a:tc>
                  <a:txBody>
                    <a:bodyPr/>
                    <a:lstStyle/>
                    <a:p>
                      <a:r>
                        <a:rPr lang="en-US" dirty="0" smtClean="0"/>
                        <a:t>Cloud Deployability</a:t>
                      </a:r>
                      <a:endParaRPr lang="en-US" dirty="0"/>
                    </a:p>
                  </a:txBody>
                  <a:tcPr>
                    <a:solidFill>
                      <a:schemeClr val="bg1">
                        <a:alpha val="20000"/>
                      </a:schemeClr>
                    </a:solidFill>
                  </a:tcPr>
                </a:tc>
                <a:tc>
                  <a:txBody>
                    <a:bodyPr/>
                    <a:lstStyle/>
                    <a:p>
                      <a:pPr algn="l"/>
                      <a:r>
                        <a:rPr lang="en-US" dirty="0" smtClean="0"/>
                        <a:t>Launch and</a:t>
                      </a:r>
                      <a:r>
                        <a:rPr lang="en-US" baseline="0" dirty="0" smtClean="0"/>
                        <a:t> configuration time</a:t>
                      </a:r>
                      <a:endParaRPr lang="en-US" dirty="0"/>
                    </a:p>
                  </a:txBody>
                  <a:tcPr>
                    <a:solidFill>
                      <a:schemeClr val="bg1">
                        <a:alpha val="20000"/>
                      </a:schemeClr>
                    </a:solidFill>
                  </a:tcPr>
                </a:tc>
                <a:tc>
                  <a:txBody>
                    <a:bodyPr/>
                    <a:lstStyle/>
                    <a:p>
                      <a:pPr algn="l"/>
                      <a:r>
                        <a:rPr lang="en-US" dirty="0" smtClean="0">
                          <a:solidFill>
                            <a:srgbClr val="FF0000"/>
                          </a:solidFill>
                        </a:rPr>
                        <a:t>Not</a:t>
                      </a:r>
                      <a:r>
                        <a:rPr lang="en-US" baseline="0" dirty="0" smtClean="0">
                          <a:solidFill>
                            <a:srgbClr val="FF0000"/>
                          </a:solidFill>
                        </a:rPr>
                        <a:t> Verified</a:t>
                      </a:r>
                      <a:endParaRPr lang="en-US" dirty="0">
                        <a:solidFill>
                          <a:srgbClr val="FF0000"/>
                        </a:solidFill>
                      </a:endParaRPr>
                    </a:p>
                  </a:txBody>
                  <a:tcPr>
                    <a:solidFill>
                      <a:schemeClr val="bg1">
                        <a:alpha val="20000"/>
                      </a:schemeClr>
                    </a:solidFill>
                  </a:tcPr>
                </a:tc>
              </a:tr>
            </a:tbl>
          </a:graphicData>
        </a:graphic>
      </p:graphicFrame>
    </p:spTree>
    <p:extLst>
      <p:ext uri="{BB962C8B-B14F-4D97-AF65-F5344CB8AC3E}">
        <p14:creationId xmlns:p14="http://schemas.microsoft.com/office/powerpoint/2010/main" val="2059560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Roadmap</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87408321"/>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1066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September</a:t>
            </a:r>
            <a:endParaRPr lang="en-US" sz="1600" b="1" dirty="0"/>
          </a:p>
        </p:txBody>
      </p:sp>
      <p:sp>
        <p:nvSpPr>
          <p:cNvPr id="8" name="Rectangle 7"/>
          <p:cNvSpPr/>
          <p:nvPr/>
        </p:nvSpPr>
        <p:spPr>
          <a:xfrm>
            <a:off x="3124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October</a:t>
            </a:r>
            <a:endParaRPr lang="en-US" sz="1600" b="1" dirty="0"/>
          </a:p>
        </p:txBody>
      </p:sp>
      <p:sp>
        <p:nvSpPr>
          <p:cNvPr id="9" name="Rectangle 8"/>
          <p:cNvSpPr/>
          <p:nvPr/>
        </p:nvSpPr>
        <p:spPr>
          <a:xfrm>
            <a:off x="5410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November</a:t>
            </a:r>
            <a:endParaRPr lang="en-US" sz="1600" b="1" dirty="0"/>
          </a:p>
        </p:txBody>
      </p:sp>
      <p:sp>
        <p:nvSpPr>
          <p:cNvPr id="10" name="Rectangle 9"/>
          <p:cNvSpPr/>
          <p:nvPr/>
        </p:nvSpPr>
        <p:spPr>
          <a:xfrm>
            <a:off x="7696200" y="1295400"/>
            <a:ext cx="10668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December</a:t>
            </a:r>
            <a:endParaRPr lang="en-US" sz="1600" b="1" dirty="0"/>
          </a:p>
        </p:txBody>
      </p:sp>
      <p:sp>
        <p:nvSpPr>
          <p:cNvPr id="12" name="AutoShape 48"/>
          <p:cNvSpPr>
            <a:spLocks noChangeArrowheads="1"/>
          </p:cNvSpPr>
          <p:nvPr/>
        </p:nvSpPr>
        <p:spPr bwMode="auto">
          <a:xfrm>
            <a:off x="75438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7737058" y="5257800"/>
            <a:ext cx="102594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Reflection</a:t>
            </a:r>
          </a:p>
          <a:p>
            <a:pPr eaLnBrk="1" hangingPunct="1"/>
            <a:r>
              <a:rPr lang="en-US" sz="1600" dirty="0" smtClean="0">
                <a:latin typeface="Calibri"/>
                <a:cs typeface="Calibri"/>
              </a:rPr>
              <a:t>Paper</a:t>
            </a:r>
            <a:endParaRPr lang="en-US" sz="1600" dirty="0">
              <a:latin typeface="Calibri"/>
              <a:cs typeface="Calibri"/>
            </a:endParaRP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AutoShape 48"/>
          <p:cNvSpPr>
            <a:spLocks noChangeArrowheads="1"/>
          </p:cNvSpPr>
          <p:nvPr/>
        </p:nvSpPr>
        <p:spPr bwMode="auto">
          <a:xfrm>
            <a:off x="8382000" y="5562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6705600" y="3429000"/>
            <a:ext cx="10567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Package &amp;</a:t>
            </a:r>
          </a:p>
          <a:p>
            <a:pPr eaLnBrk="1" hangingPunct="1"/>
            <a:r>
              <a:rPr lang="en-US" sz="1600" dirty="0" smtClean="0">
                <a:latin typeface="Calibri"/>
                <a:cs typeface="Calibri"/>
              </a:rPr>
              <a:t>Delivery</a:t>
            </a:r>
          </a:p>
        </p:txBody>
      </p:sp>
      <p:sp>
        <p:nvSpPr>
          <p:cNvPr id="25" name="AutoShape 48"/>
          <p:cNvSpPr>
            <a:spLocks noChangeArrowheads="1"/>
          </p:cNvSpPr>
          <p:nvPr/>
        </p:nvSpPr>
        <p:spPr bwMode="auto">
          <a:xfrm>
            <a:off x="6553200" y="4419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4648200" y="2844224"/>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a:t>
            </a:r>
          </a:p>
          <a:p>
            <a:pPr eaLnBrk="1" hangingPunct="1"/>
            <a:r>
              <a:rPr lang="en-US" sz="1600" dirty="0" smtClean="0">
                <a:latin typeface="Calibri"/>
                <a:cs typeface="Calibri"/>
              </a:rPr>
              <a:t>Frozen</a:t>
            </a:r>
            <a:endParaRPr lang="en-US" sz="1600" dirty="0">
              <a:latin typeface="Calibri"/>
              <a:cs typeface="Calibri"/>
            </a:endParaRPr>
          </a:p>
        </p:txBody>
      </p:sp>
      <p:sp>
        <p:nvSpPr>
          <p:cNvPr id="28" name="AutoShape 48"/>
          <p:cNvSpPr>
            <a:spLocks noChangeArrowheads="1"/>
          </p:cNvSpPr>
          <p:nvPr/>
        </p:nvSpPr>
        <p:spPr bwMode="auto">
          <a:xfrm>
            <a:off x="50292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533400" y="2819400"/>
            <a:ext cx="1143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Verification</a:t>
            </a:r>
          </a:p>
          <a:p>
            <a:pPr eaLnBrk="1" hangingPunct="1"/>
            <a:r>
              <a:rPr lang="en-US" sz="1600" dirty="0" smtClean="0">
                <a:latin typeface="Calibri"/>
                <a:cs typeface="Calibri"/>
              </a:rPr>
              <a:t>Scoped</a:t>
            </a:r>
            <a:endParaRPr lang="en-US" sz="1600" dirty="0">
              <a:latin typeface="Calibri"/>
              <a:cs typeface="Calibri"/>
            </a:endParaRPr>
          </a:p>
        </p:txBody>
      </p:sp>
      <p:sp>
        <p:nvSpPr>
          <p:cNvPr id="31" name="TextBox 22"/>
          <p:cNvSpPr txBox="1">
            <a:spLocks noChangeArrowheads="1"/>
          </p:cNvSpPr>
          <p:nvPr/>
        </p:nvSpPr>
        <p:spPr bwMode="auto">
          <a:xfrm>
            <a:off x="5334000" y="4538246"/>
            <a:ext cx="16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Poster Session</a:t>
            </a:r>
          </a:p>
        </p:txBody>
      </p:sp>
      <p:sp>
        <p:nvSpPr>
          <p:cNvPr id="3" name="Slide Number Placeholder 2"/>
          <p:cNvSpPr>
            <a:spLocks noGrp="1"/>
          </p:cNvSpPr>
          <p:nvPr>
            <p:ph type="sldNum" sz="quarter" idx="10"/>
          </p:nvPr>
        </p:nvSpPr>
        <p:spPr/>
        <p:txBody>
          <a:bodyPr/>
          <a:lstStyle/>
          <a:p>
            <a:fld id="{8BE75BF4-F827-664A-A667-67002CB07057}" type="slidenum">
              <a:rPr lang="en-US" smtClean="0"/>
              <a:pPr/>
              <a:t>35</a:t>
            </a:fld>
            <a:endParaRPr lang="en-US"/>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 name="AutoShape 48"/>
          <p:cNvSpPr>
            <a:spLocks noChangeArrowheads="1"/>
          </p:cNvSpPr>
          <p:nvPr/>
        </p:nvSpPr>
        <p:spPr bwMode="auto">
          <a:xfrm>
            <a:off x="62484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4" name="Rectangle 43"/>
          <p:cNvSpPr/>
          <p:nvPr/>
        </p:nvSpPr>
        <p:spPr>
          <a:xfrm>
            <a:off x="533400" y="1295400"/>
            <a:ext cx="533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US" sz="1600" b="1" dirty="0"/>
          </a:p>
        </p:txBody>
      </p:sp>
      <p:sp>
        <p:nvSpPr>
          <p:cNvPr id="45" name="TextBox 1"/>
          <p:cNvSpPr txBox="1">
            <a:spLocks noChangeArrowheads="1"/>
          </p:cNvSpPr>
          <p:nvPr/>
        </p:nvSpPr>
        <p:spPr bwMode="auto">
          <a:xfrm>
            <a:off x="5257800" y="3429000"/>
            <a:ext cx="117021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a:t>
            </a:r>
          </a:p>
          <a:p>
            <a:pPr eaLnBrk="1" hangingPunct="1"/>
            <a:r>
              <a:rPr lang="en-US" sz="1600" dirty="0" smtClean="0">
                <a:latin typeface="Calibri"/>
                <a:cs typeface="Calibri"/>
              </a:rPr>
              <a:t>Decision</a:t>
            </a:r>
            <a:endParaRPr lang="en-US" sz="1600" dirty="0">
              <a:latin typeface="Calibri"/>
              <a:cs typeface="Calibri"/>
            </a:endParaRPr>
          </a:p>
        </p:txBody>
      </p:sp>
      <p:sp>
        <p:nvSpPr>
          <p:cNvPr id="47" name="AutoShape 48"/>
          <p:cNvSpPr>
            <a:spLocks noChangeArrowheads="1"/>
          </p:cNvSpPr>
          <p:nvPr/>
        </p:nvSpPr>
        <p:spPr bwMode="auto">
          <a:xfrm>
            <a:off x="9144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Tree>
    <p:extLst>
      <p:ext uri="{BB962C8B-B14F-4D97-AF65-F5344CB8AC3E}">
        <p14:creationId xmlns:p14="http://schemas.microsoft.com/office/powerpoint/2010/main" val="2615028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Team Roles – Fall 2012</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a:cs typeface="Calibri"/>
              </a:rPr>
              <a:t>Quality Assurance </a:t>
            </a:r>
            <a:r>
              <a:rPr lang="en-US" sz="1600" dirty="0" smtClean="0">
                <a:latin typeface="Calibri"/>
                <a:cs typeface="Calibri"/>
              </a:rPr>
              <a:t>Lead</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mj-lt"/>
                <a:cs typeface="Arial"/>
              </a:rPr>
              <a:t>Development </a:t>
            </a:r>
            <a:r>
              <a:rPr lang="en-US" sz="1600" dirty="0" smtClean="0">
                <a:latin typeface="+mj-lt"/>
                <a:cs typeface="Arial"/>
              </a:rPr>
              <a:t>Lead</a:t>
            </a:r>
            <a:endParaRPr lang="en-US" sz="1600" dirty="0">
              <a:latin typeface="+mj-lt"/>
              <a:cs typeface="Arial"/>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a:latin typeface="Calibri" charset="0"/>
              </a:rPr>
              <a:t>Team </a:t>
            </a:r>
            <a:r>
              <a:rPr lang="en-US" sz="1600" dirty="0" smtClean="0">
                <a:latin typeface="Calibri" charset="0"/>
              </a:rPr>
              <a:t>Lead</a:t>
            </a:r>
            <a:endParaRPr lang="en-US" sz="1600" dirty="0">
              <a:latin typeface="Calibri" charset="0"/>
            </a:endParaRPr>
          </a:p>
        </p:txBody>
      </p:sp>
      <p:sp>
        <p:nvSpPr>
          <p:cNvPr id="4114" name="TextBox 2"/>
          <p:cNvSpPr txBox="1">
            <a:spLocks noChangeArrowheads="1"/>
          </p:cNvSpPr>
          <p:nvPr/>
        </p:nvSpPr>
        <p:spPr bwMode="auto">
          <a:xfrm>
            <a:off x="5943600" y="1676400"/>
            <a:ext cx="2667000"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t>Chief Architect</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Calibri"/>
                <a:cs typeface="Calibri"/>
              </a:rPr>
              <a:t>Planning </a:t>
            </a:r>
            <a:r>
              <a:rPr lang="en-US" sz="1600" dirty="0" smtClean="0">
                <a:latin typeface="Calibri"/>
                <a:cs typeface="Calibri"/>
              </a:rPr>
              <a:t>Manager</a:t>
            </a:r>
            <a:endParaRPr lang="en-US" sz="1600" dirty="0">
              <a:latin typeface="Calibri"/>
              <a:cs typeface="Calibri"/>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36</a:t>
            </a:fld>
            <a:endParaRPr lang="en-US" dirty="0"/>
          </a:p>
        </p:txBody>
      </p:sp>
    </p:spTree>
    <p:extLst>
      <p:ext uri="{BB962C8B-B14F-4D97-AF65-F5344CB8AC3E}">
        <p14:creationId xmlns:p14="http://schemas.microsoft.com/office/powerpoint/2010/main" val="2821838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37</a:t>
            </a:fld>
            <a:endParaRPr lang="en-US"/>
          </a:p>
        </p:txBody>
      </p:sp>
    </p:spTree>
    <p:extLst>
      <p:ext uri="{BB962C8B-B14F-4D97-AF65-F5344CB8AC3E}">
        <p14:creationId xmlns:p14="http://schemas.microsoft.com/office/powerpoint/2010/main" val="3542969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3029436"/>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38</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53555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Detailed Design Reviews</a:t>
            </a:r>
            <a:endParaRPr lang="en-US" dirty="0"/>
          </a:p>
        </p:txBody>
      </p:sp>
      <p:sp>
        <p:nvSpPr>
          <p:cNvPr id="3" name="Content Placeholder 2"/>
          <p:cNvSpPr>
            <a:spLocks noGrp="1"/>
          </p:cNvSpPr>
          <p:nvPr>
            <p:ph idx="1"/>
          </p:nvPr>
        </p:nvSpPr>
        <p:spPr/>
        <p:txBody>
          <a:bodyPr/>
          <a:lstStyle/>
          <a:p>
            <a:r>
              <a:rPr lang="en-US" dirty="0" smtClean="0"/>
              <a:t>Check conformance to architectural design</a:t>
            </a:r>
          </a:p>
          <a:p>
            <a:r>
              <a:rPr lang="en-US" dirty="0" smtClean="0"/>
              <a:t>Check appropriate use of technologies and idioms</a:t>
            </a:r>
          </a:p>
          <a:p>
            <a:r>
              <a:rPr lang="en-US" dirty="0" smtClean="0"/>
              <a:t>Identify “architectural gaps”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409135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Tree>
    <p:extLst>
      <p:ext uri="{BB962C8B-B14F-4D97-AF65-F5344CB8AC3E}">
        <p14:creationId xmlns:p14="http://schemas.microsoft.com/office/powerpoint/2010/main" val="2187646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Unit Testing</a:t>
            </a:r>
            <a:endParaRPr lang="en-US" dirty="0"/>
          </a:p>
        </p:txBody>
      </p:sp>
      <p:sp>
        <p:nvSpPr>
          <p:cNvPr id="3" name="Content Placeholder 2"/>
          <p:cNvSpPr>
            <a:spLocks noGrp="1"/>
          </p:cNvSpPr>
          <p:nvPr>
            <p:ph idx="1"/>
          </p:nvPr>
        </p:nvSpPr>
        <p:spPr/>
        <p:txBody>
          <a:bodyPr/>
          <a:lstStyle/>
          <a:p>
            <a:r>
              <a:rPr lang="en-US" dirty="0" smtClean="0"/>
              <a:t>Limited to functionality required for primary assurance activities</a:t>
            </a:r>
          </a:p>
          <a:p>
            <a:r>
              <a:rPr lang="en-US" dirty="0" smtClean="0"/>
              <a:t>Ensure components do not become brittle as prototype evolves</a:t>
            </a:r>
          </a:p>
          <a:p>
            <a:pPr marL="0" indent="0">
              <a:buNone/>
            </a:pP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181950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Smoke Testing</a:t>
            </a:r>
            <a:endParaRPr lang="en-US" dirty="0"/>
          </a:p>
        </p:txBody>
      </p:sp>
      <p:sp>
        <p:nvSpPr>
          <p:cNvPr id="3" name="Content Placeholder 2"/>
          <p:cNvSpPr>
            <a:spLocks noGrp="1"/>
          </p:cNvSpPr>
          <p:nvPr>
            <p:ph idx="1"/>
          </p:nvPr>
        </p:nvSpPr>
        <p:spPr/>
        <p:txBody>
          <a:bodyPr/>
          <a:lstStyle/>
          <a:p>
            <a:r>
              <a:rPr lang="en-US" dirty="0" smtClean="0"/>
              <a:t>Rehearse test cases locally prior to execution on AWS</a:t>
            </a:r>
          </a:p>
          <a:p>
            <a:r>
              <a:rPr lang="en-US" dirty="0" smtClean="0"/>
              <a:t>Identify “show-stoppers” (e.g., concurrency or configuration issues)</a:t>
            </a:r>
          </a:p>
          <a:p>
            <a:r>
              <a:rPr lang="en-US" dirty="0" smtClean="0"/>
              <a:t>Ensure adequacy and correctness of test data and analysis tools</a:t>
            </a:r>
          </a:p>
          <a:p>
            <a:r>
              <a:rPr lang="en-US" dirty="0" smtClean="0"/>
              <a:t>Ensure test team understands how to execute test plan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120288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Tree>
    <p:extLst>
      <p:ext uri="{BB962C8B-B14F-4D97-AF65-F5344CB8AC3E}">
        <p14:creationId xmlns:p14="http://schemas.microsoft.com/office/powerpoint/2010/main" val="1759182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717070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170308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 EnerNOC as an aggregator between utility companies and end-users. </a:t>
            </a:r>
          </a:p>
          <a:p>
            <a:r>
              <a:rPr lang="en-US" sz="2400" dirty="0" smtClean="0"/>
              <a:t>Automated management of assets such as HVAC*, lighting, and machinery. </a:t>
            </a:r>
          </a:p>
          <a:p>
            <a:r>
              <a:rPr lang="en-US" sz="2400" dirty="0" smtClean="0"/>
              <a:t>Open Automated Demand Response (OpenADR) is a draft standard describing an information and communication model for managing such assets.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
        <p:nvSpPr>
          <p:cNvPr id="5" name="TextBox 4"/>
          <p:cNvSpPr txBox="1"/>
          <p:nvPr/>
        </p:nvSpPr>
        <p:spPr>
          <a:xfrm>
            <a:off x="762000" y="5867400"/>
            <a:ext cx="4343400" cy="338554"/>
          </a:xfrm>
          <a:prstGeom prst="rect">
            <a:avLst/>
          </a:prstGeom>
          <a:noFill/>
        </p:spPr>
        <p:txBody>
          <a:bodyPr wrap="square" rtlCol="0">
            <a:spAutoFit/>
          </a:bodyPr>
          <a:lstStyle/>
          <a:p>
            <a:r>
              <a:rPr lang="en-US" sz="1600" dirty="0" smtClean="0"/>
              <a:t>*heating, ventilation, and air-conditioning</a:t>
            </a:r>
            <a:endParaRPr lang="en-US" sz="1600" dirty="0"/>
          </a:p>
        </p:txBody>
      </p:sp>
    </p:spTree>
    <p:extLst>
      <p:ext uri="{BB962C8B-B14F-4D97-AF65-F5344CB8AC3E}">
        <p14:creationId xmlns:p14="http://schemas.microsoft.com/office/powerpoint/2010/main" val="1136298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lvl="1" indent="-342900">
              <a:buFont typeface="Arial" pitchFamily="34" charset="0"/>
              <a:buChar char="•"/>
            </a:pPr>
            <a:r>
              <a:rPr lang="en-US" dirty="0" smtClean="0"/>
              <a:t>Scalability </a:t>
            </a:r>
          </a:p>
          <a:p>
            <a:pPr lvl="1" indent="-342900">
              <a:buFont typeface="Arial" pitchFamily="34" charset="0"/>
              <a:buChar char="•"/>
            </a:pPr>
            <a:r>
              <a:rPr lang="en-US" dirty="0" smtClean="0"/>
              <a:t>Extensibility </a:t>
            </a:r>
          </a:p>
          <a:p>
            <a:pPr lvl="1" indent="-342900">
              <a:buFont typeface="Arial" pitchFamily="34" charset="0"/>
              <a:buChar char="•"/>
            </a:pPr>
            <a:r>
              <a:rPr lang="en-US" dirty="0"/>
              <a:t>Performance </a:t>
            </a:r>
            <a:endParaRPr lang="en-US" dirty="0" smtClean="0"/>
          </a:p>
          <a:p>
            <a:pPr marL="457200" indent="-457200">
              <a:buFont typeface="+mj-lt"/>
              <a:buAutoNum type="arabicPeriod"/>
            </a:pPr>
            <a:r>
              <a:rPr lang="en-US" sz="2400" dirty="0" smtClean="0"/>
              <a:t>Implement and deliver a prototype to validate and demonstrate key architectural design decisions.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4264324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rgonauts_design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6238</TotalTime>
  <Words>4510</Words>
  <Application>Microsoft Office PowerPoint</Application>
  <PresentationFormat>On-screen Show (4:3)</PresentationFormat>
  <Paragraphs>764</Paragraphs>
  <Slides>41</Slides>
  <Notes>41</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argonauts_design_basic</vt:lpstr>
      <vt:lpstr>argonauts_design_roadmap</vt:lpstr>
      <vt:lpstr>argonauts_approach</vt:lpstr>
      <vt:lpstr>Office Theme</vt:lpstr>
      <vt:lpstr>argonauts_design_team</vt:lpstr>
      <vt:lpstr>argonauts_design_project</vt:lpstr>
      <vt:lpstr>argonauts_design_progress</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End of Summer 2012</vt:lpstr>
      <vt:lpstr>Approach</vt:lpstr>
      <vt:lpstr>Quality Attributes</vt:lpstr>
      <vt:lpstr>Primary Quality Assurance Activities</vt:lpstr>
      <vt:lpstr>Defect Classification</vt:lpstr>
      <vt:lpstr>Secondary Quality Assurance Activities</vt:lpstr>
      <vt:lpstr>Approach</vt:lpstr>
      <vt:lpstr>Architectural Prototyping</vt:lpstr>
      <vt:lpstr>Architectural Prototyping</vt:lpstr>
      <vt:lpstr>Architectural Prototyping</vt:lpstr>
      <vt:lpstr>Architectural Prototyping</vt:lpstr>
      <vt:lpstr>Architectural Prototyping</vt:lpstr>
      <vt:lpstr>Architectural Prototyping</vt:lpstr>
      <vt:lpstr>Architectural Prototyping</vt:lpstr>
      <vt:lpstr>Prototyping Reflections</vt:lpstr>
      <vt:lpstr>Status of Architectural Verification</vt:lpstr>
      <vt:lpstr>Fall 2012 Roadmap</vt:lpstr>
      <vt:lpstr>Team Roles – Fall 2012</vt:lpstr>
      <vt:lpstr>Backup</vt:lpstr>
      <vt:lpstr>Top 3 Risks – Beginning of Summer 2012</vt:lpstr>
      <vt:lpstr>Quality Activity: Detailed Design Reviews</vt:lpstr>
      <vt:lpstr>Quality Activity: Unit Testing</vt:lpstr>
      <vt:lpstr>Quality Activity: Smoke Testing</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Siddharth</cp:lastModifiedBy>
  <cp:revision>376</cp:revision>
  <cp:lastPrinted>2012-08-09T15:55:09Z</cp:lastPrinted>
  <dcterms:created xsi:type="dcterms:W3CDTF">2012-05-08T14:45:18Z</dcterms:created>
  <dcterms:modified xsi:type="dcterms:W3CDTF">2012-08-09T21:55:12Z</dcterms:modified>
</cp:coreProperties>
</file>